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tiff" ContentType="image/tif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0"/>
  </p:notesMasterIdLst>
  <p:sldIdLst>
    <p:sldId id="256" r:id="rId2"/>
    <p:sldId id="272" r:id="rId3"/>
    <p:sldId id="273" r:id="rId4"/>
    <p:sldId id="274" r:id="rId5"/>
    <p:sldId id="275" r:id="rId6"/>
    <p:sldId id="276" r:id="rId7"/>
    <p:sldId id="277" r:id="rId8"/>
    <p:sldId id="259" r:id="rId9"/>
    <p:sldId id="278" r:id="rId10"/>
    <p:sldId id="269" r:id="rId11"/>
    <p:sldId id="270" r:id="rId12"/>
    <p:sldId id="271" r:id="rId13"/>
    <p:sldId id="265" r:id="rId14"/>
    <p:sldId id="266" r:id="rId15"/>
    <p:sldId id="281" r:id="rId16"/>
    <p:sldId id="282" r:id="rId17"/>
    <p:sldId id="283" r:id="rId18"/>
    <p:sldId id="279" r:id="rId19"/>
    <p:sldId id="280" r:id="rId20"/>
    <p:sldId id="301" r:id="rId21"/>
    <p:sldId id="302" r:id="rId22"/>
    <p:sldId id="303" r:id="rId23"/>
    <p:sldId id="284" r:id="rId24"/>
    <p:sldId id="287" r:id="rId25"/>
    <p:sldId id="288" r:id="rId26"/>
    <p:sldId id="289" r:id="rId27"/>
    <p:sldId id="300" r:id="rId28"/>
    <p:sldId id="268" r:id="rId29"/>
    <p:sldId id="264" r:id="rId30"/>
    <p:sldId id="291" r:id="rId31"/>
    <p:sldId id="292" r:id="rId32"/>
    <p:sldId id="293" r:id="rId33"/>
    <p:sldId id="294" r:id="rId34"/>
    <p:sldId id="295" r:id="rId35"/>
    <p:sldId id="296" r:id="rId36"/>
    <p:sldId id="297" r:id="rId37"/>
    <p:sldId id="298" r:id="rId38"/>
    <p:sldId id="299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15" autoAdjust="0"/>
    <p:restoredTop sz="94660"/>
  </p:normalViewPr>
  <p:slideViewPr>
    <p:cSldViewPr snapToGrid="0">
      <p:cViewPr>
        <p:scale>
          <a:sx n="75" d="100"/>
          <a:sy n="75" d="100"/>
        </p:scale>
        <p:origin x="-883" y="-341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wmf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0-08T20:11:30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10866 10583 0,'0'0'0,"-18"0"0,36 0 31,-1 0-15,18 0-16,1 0 0,-1 0 0,18 0 15,0-17-15,17 17 16,19 0-16,16 0 0,1 0 16,18 0-16,-1 0 0,18 17 15,18-17-15,-18 0 0,18 18 16,-18-18-16,0 18 16,-17-18-16,-1 0 0,1 0 15,-36 0-15,0-18 0,-17 18 16,-36 0-16,0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0-08T20:11:20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7038 10389 0,'0'-17'47,"0"34"-32,18 1 17,-1 0-17,1-1-15,-1-17 16,1 18-16,0 0 15,-1-18-15,1 17 0,0-17 16,-1 18-16,1-1 16,-36-17 31,1 0-47</inkml:trace>
  <inkml:trace contextRef="#ctx0" brushRef="#br0">7179 10336 0,'0'18'16,"-18"0"0,1-1-16,-1 1 15,0 17-15,18-17 16,-17 0-16,17-1 0,-18 1 16,18-1-16,-17 1 0,17 0 15,0-1-15,0 1 0</inkml:trace>
  <inkml:trace contextRef="#ctx0" brushRef="#br0">7461 10283 0,'0'-17'15,"0"-1"32,18 18-31,0 0-16,-1 0 16,1 0-16,-1 0 15,-17 18-15,18-18 0,0 17 16,-18 1-16,0 0 15,0-1 1,0 1 0,0 0-16,0-1 15,17 1-15,1-18 16,0 18-16,-1-1 0,19 1 16,-19 0-16,1-1 0,-18 1 15,0-1-15,0 1 16,0 0-16,-18-18 15,18 17-15,-17-17 0,-1 0 16,-17 0-16,17 0 0,0 0 16,1 0-16,-1 0 0,0 0 15,1 18-15,-1-18 0,1 0 16,-1 18-16,0-1 16</inkml:trace>
  <inkml:trace contextRef="#ctx0" brushRef="#br0">10777 9596 0,'0'17'0,"18"1"15,-18 17-15,18 0 0,-18 18 16,0 0-16,17 0 0,1 18 15,-18-18-15,18 0 16,-18-1-16,17-16 0,-17-1 16,18-17-16,-18-1 0,17 1 15</inkml:trace>
  <inkml:trace contextRef="#ctx0" brushRef="#br0">11095 9631 0,'0'0'0,"106"0"16,-89 0-16,19 17 0,-19 1 15,1 17-15,0 1 0,-18-1 16,0 0-16,0 18 0,-18-18 15,-17 18-15,17-17 16,-17-1-16,17 0 0,0 0 16,1 1-16,-1-19 0,18 1 15,18-18-15,-18 18 0,35-18 16,-17 0-16,17 0 0,0 0 16,1 0-16,-1-18 15,0 18-15,-17 0 0,-1-18 16</inkml:trace>
  <inkml:trace contextRef="#ctx0" brushRef="#br0">11589 9719 0,'0'0'0,"35"0"16,-17 0-16,-1 0 0,1 18 15,0-1-15,-1 1 0,1 0 16,0-1-16,-1 19 0,-17-1 16,18-18-16,-18 19 15,-18-1-15,18 0 0,-17-17 16,-1 17-16,18-17 0,-18-1 15,18 1-15,0 0 0,18-1 16,0-17-16,-1 0 16,1 0-16,17 0 0,0 0 15,-17 0-15,17 0 16,1-17-16</inkml:trace>
  <inkml:trace contextRef="#ctx0" brushRef="#br0">12224 9684 0,'-18'0'15,"-17"0"-15,17 0 0,-17 0 16,17 0-16,1 17 15,17 1-15,17 17 16,1-17-16,0 17 16,17 1-16,0-19 0,0 18 15,1 1-15,-1-1 0,0 0 16,-17-17-16,0 17 0,-1 0 16,-17 1-16,-17-19 0,-1 19 15,-17-19-15,17 1 0,-17 0 16,17-18-16,-17 0 15,17 0-15,0-18 0,1 0 16,17 1-16,0-19 0,0 19 16,17-19-16,19-16 0,-1 16 15,0 1-15,1-18 0,-1 18 16,-17 0-16,-1-1 16,1 19-16,-18-19 0,0 19 15,0-1-15,-18 0 0,1 1 16,-19 17-16,1-18 0,17 18 15,-17 0-15,17 0 0,-17 0 16,35 18-16</inkml:trace>
  <inkml:trace contextRef="#ctx0" brushRef="#br0">12647 9613 0,'0'0'0,"0"-17"16,-18 17-1,18 17 1,18 18-16,-18-17 0,18 17 16,17 1-16,-17-1 15,17 0-15,-17 1 0,17-1 16,-18 18-16,1-18 0,0 0 15,-1 1-15,-17-1 0,0 0 16,0 0-16,-17-17 0,-1 0 16,0-18-16,1 17 15,-18-17-15,17 0 0,-17 0 16,-1 0-16,19-17 0,-19-1 16,19 0-16,17 1 0,0-1 15,0 0-15,17-17 16,1 0-16,17 0 0,1-1 0,17 1 15,-18-18-15,18 18 16,-18 0-16,-17-1 0,-1 1 16,1 17-16,-18-17 0,-18 35 15,1-18-15,-1 1 0,-35 17 16,18 0-16,-18 17 16,0-17-16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0-08T20:12:24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context xml:id="ctx1">
      <inkml:inkSource xml:id="inkSrc3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2.13592" units="1/cm"/>
          <inkml:channelProperty channel="Y" name="resolution" value="62.42775" units="1/cm"/>
          <inkml:channelProperty channel="T" name="resolution" value="1" units="1/dev"/>
        </inkml:channelProperties>
      </inkml:inkSource>
      <inkml:timestamp xml:id="ts1" timeString="2023-10-23T02:54:58"/>
    </inkml:context>
    <inkml:brush xml:id="br1">
      <inkml:brushProperty name="width" value="0.08333" units="cm"/>
      <inkml:brushProperty name="height" value="0.08333" units="cm"/>
      <inkml:brushProperty name="fitToCurve" value="1"/>
    </inkml:brush>
  </inkml:definitions>
  <inkml:trace contextRef="#ctx0" brushRef="#br0">13018 14587 0,'0'0'0,"0"71"15,0-18-15,0-18 16,0 0-16,17 18 0,-17-17 16,0-1-16,0-17 15,18 17-15,-18-18 0,17 1 16,-17 0-16,18-18 0,0 0 16</inkml:trace>
  <inkml:trace contextRef="#ctx0" brushRef="#br0">13317 14728 0,'0'18'16,"0"0"-16,0 17 0,0-17 15,0-1-15,18 19 0,-18-19 16,18 1-16,-1 0 0,-17-1 15,36 1-15,-19-18 0,1 0 16,-1 0-16,1 0 0,17-18 16,-35 1-16,18-1 15,0 0-15,-18-17 0,0 17 16,0 1-16,-18-1 0,0-17 16,1 17-16,-1 18 0,0-18 15,1 18-15,-1-17 16,1 17-1,17 17-15</inkml:trace>
  <inkml:trace contextRef="#ctx0" brushRef="#br0">13705 14693 0,'0'18'0,"-17"17"0,17-17 16,0 17-16,17-17 15,-17 17-15,18-17 0,0-1 16,-1 1-16,1 0 0,17-18 16,-17 0-16,0-18 0,-1 0 15,1 18-15,-1-35 0,1 17 16,-18 1-16,0-1 15,0 0-15,-18 1 0,18-1 16,-35 0-16,18 1 0,-1 17 16,-17-18-16,17 18 0,0 0 15,1 0-15,34 0 32</inkml:trace>
  <inkml:trace contextRef="#ctx1" brushRef="#br1">14093 14694 0</inkml:trace>
  <inkml:trace contextRef="#ctx0" brushRef="#br0">14146 14693 0,'0'-17'16,"18"17"-16,-36 17 47,18 1-47,0-1 0,-17 19 15,17-19-15,0 19 16,0-19-16,17 19 0,1-19 16,0 1-16,17 0 0,-17-18 15,17 17-15,18-34 0,-18 17 16,0-18-16,1 0 0,-1 1 15,0-19-15,0 19 16,-35-19-16,18 19 0,-36-1 16,1-17-16,-1 17 0,-17 1 15,-18-1-15,18 0 0,-18 18 16,18 0-16,-18 0 0,17 0 16,19 18-16</inkml:trace>
  <inkml:trace contextRef="#ctx0" brushRef="#br0">10566 14464 0,'0'18'16,"0"17"-1,17 0-15,-17 0 0,0 1 16,0 17-16,0-1 16,0 1-16,0 0 0,0-17 15,0 17-15,0-1 0,0-16 16,0-1-16,18 0 0,-18-17 15,18-18-15</inkml:trace>
  <inkml:trace contextRef="#ctx0" brushRef="#br0">10848 14658 0,'0'53'16,"0"0"-16,0 0 0,18 0 16,-1 0-16,1-18 0,17 18 15,-17-18-15,17-17 0,0-1 16,1-17-16,-1-17 16,-17 17-16,17-18 0,-18-17 15,-17 17-15,18-17 0,-18 0 16,-18-1-16,1 1 15,-1 0-15,1-1 0,-19 19 0,19-1 16,-1 0-16,-17 1 16,17 17-16,0-18 0,1 18 15,17 18-15</inkml:trace>
  <inkml:trace contextRef="#ctx0" brushRef="#br0">11342 14658 0,'0'0'16,"0"53"-16,-18-36 16,18 19-16,0-1 0,18 18 15,-1-18-15,19 1 0,-19-19 16,19 18-16,-1-17 0,0-18 15,0 0-15,-17 0 16,17-18-16,1 1 0,-19-1 16,1 1-16,-18-19 0,0 1 15,0 0-15,-18 17 0,1-17 16,-1 17-16,0-17 16,-17 35-16,0-18 0,17 18 15,-17 0-15,17 0 0,1 18 16,-1-18-16,18 17 15</inkml:trace>
  <inkml:trace contextRef="#ctx0" brushRef="#br0">11906 14640 0,'18'0'0,"-18"18"15,-18 17 1,18 0-16,0 1 0,0 17 16,0-18-16,0 0 15,18 1-15,0-1 0,17-18 16,0-17-16,-17 0 0,17 0 15,0 0-15,1-35 0,-1 18 16,-18-19-16,1 19 0,0-19 16,-18 1-16,0 0 0,-36 17 15,19-17-15,-18 17 16,-1-17-16,1 17 0,0 1 16,-1-1-16,1 0 0,18 18 15,-1 0-15,0-17 0</inkml:trace>
  <inkml:trace contextRef="#ctx0" brushRef="#br0">12506 14640 0,'18'18'16,"-1"0"-16,1-1 15,17 18-15,-17-17 0,17 0 16,-17 17-16,17-17 0,-17-1 16,-1 1-16,1 0 0,0-18 15,-1 17-15</inkml:trace>
  <inkml:trace contextRef="#ctx0" brushRef="#br0">12735 14640 0,'-53'53'0,"36"-18"15,-19 1-15,1-1 0,18 18 16,-1-18-16,0-17 0,18 0 16,0-1-16,18-17 15</inkml:trace>
  <inkml:trace contextRef="#ctx0" brushRef="#br0">14940 14676 0,'0'17'32,"18"-17"-32,-18 18 0,17-1 15,1 1-15,17 0 0,-17-1 16,17 1-16,-17 0 15,0-1-15,17-17 0,-18 18 16,1-18-16,-18 18 16,-18-36-1</inkml:trace>
  <inkml:trace contextRef="#ctx0" brushRef="#br0">15169 14570 0,'0'0'16,"-17"0"-16,-1 17 15,18 1-15,-17 17 0,-1 1 16,0-1-16,-17 0 0,17 18 16,1 0-16,-1-18 0,0 18 15,18-35-15,0 17 16,-17-17-16,17-1 0</inkml:trace>
  <inkml:trace contextRef="#ctx0" brushRef="#br0">15487 14534 0,'0'0'0,"0"-17"31,0-1 16,0 1 0,18 17-47,-1 0 15,1 0-15,0 0 0,17 0 16,-18 0-16,19 0 15,-1 0-15,-17 17 0,-1-17 16,1 18-16,0-18 0,-18 17 16,-18 1-16,-17 17 15,-1-35-15,19 18 0,-19 0 16,19-1-16,-1-17 0,18 18 16,18 0-1,17-18-15,0 17 16,18-17-16,0 18 0,-18-18 15,18 17-15,-17 1 0,-19 17 16,19-17-16,-36 0 0,0-1 16,0 19-16,-18-19 15,-17 19-15,-1-19 0,1 1 16,-18-1-16,18 1 0,-18-18 16,18 18-16,-18-18 0,35 0 15,-17-18-15,17 18 0,1-18 16,-1 18-1,18-17-15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0-08T20:27:46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9980 13783 0,'0'-29'0,"24"29"16,-24 29 30,0-2-30,0 57 0,0 28-1,0 84 17,0 28-17,0-1 1,25-26-1,-25-28 1,23-58 0,-23-83-1</inkml:trace>
  <inkml:trace contextRef="#ctx0" brushRef="#br0">11756 13698 0,'0'27'31,"0"58"0,0 27-15,0 84 0,0 85-1,0-31 1,0-26 0,0-82-1,23-58 1,-23-57-1,25-27 17</inkml:trace>
  <inkml:trace contextRef="#ctx0" brushRef="#br0">12187 13783 0,'0'0'0,"0"27"31,0 1-15,0 140 0,25 56-1,-25 56 1,0-28-1,0-84 1,23-83 0,2-58-1</inkml:trace>
  <inkml:trace contextRef="#ctx0" brushRef="#br0">12499 13949 0,'24'0'16,"-24"84"15,0 85-15,0 83 0,25 28-1,-25-84 1,23-84-1,2-84 1</inkml:trace>
  <inkml:trace contextRef="#ctx0" brushRef="#br0">13148 13670 0,'0'28'15,"0"28"1,0 139 0,0 113-1,23 29 1,-23-58-1,0-137 1,24-115 0</inkml:trace>
  <inkml:trace contextRef="#ctx0" brushRef="#br0">14923 13670 0,'0'0'16,"0"84"0,-25 168-1,2 83 1,-1-54-1,48-85 1,-1-112 0,-23-56-1</inkml:trace>
  <inkml:trace contextRef="#ctx0" brushRef="#br0">14227 12241 0,'24'0'31,"0"0"0,-24 29-31,48-1 16,-48-1 15,25 30-15,-25-1-1,0-28 1,23 28 0,-23 0-1,0-1 1,0 2-1,0-1 1,24-28 0,-24 28-1,0-29 1,25 2 0,-2 26-1,1-26 1,-1 26 15,-23 2-15,25-30-1,-25 2 1,24 27 0,-24-28 15,-24 28-16,24-28 1,-25 28 0,2-1-1,23 3 1,-24-31 0,24 1 15,-23-1 0,-2 30-15,25-30-1,-24 30 1,24-30 0,-23 31-1,23-3 1,-25 1-1,25-1 1,0 2 0,0 28-1,0-3 1,0-25 0,0 27-1,0 1 16,0-30-15,0 29 0,0 0-1,0 1 1,-24 26 0,24 28-1,0 3 1,24-31-1,-24-83 1,0-1 0</inkml:trace>
  <inkml:trace contextRef="#ctx0" brushRef="#br0">11348 12549 0,'0'29'16,"0"-1"30,0-1-14,0 2 15,0-1-16,0-1-16,23 2 17,-23-1-17,25 28 1,-1 28 0,-24 27-1,23-27 1,26 1-1,-26-30 1,-23 29 0,25 0-1,-25-26 1,0 24 0,0-25-1,0-1 16,0-28-15,-25-1 0,25 2-1,-23 0 1,-1-2 0,-1 1-1,2 28 1,23-28-1,0-1 1,0 2 0,-24-1-1,24-1 17,0 31-17,-25-31 16,25 57-15,0-29 0,0 2-1,0 28 1,25-1 0,-1-2-1,-24 31 1,23 27-1,-23-56 1,25 29 0,-25-29-1,0-2 1,24-53 0,-24-1-1</inkml:trace>
  <inkml:trace contextRef="#ctx0" brushRef="#br1">9860 13641 0,'24'-27'78,"0"27"-16,-24 27-46,24-27-16,1-27 16,22 27-1,-22 0 1,22 0 15,1 0-15,0 0-1,0 27 1,-48 2 0,24-29 15</inkml:trace>
  <inkml:trace contextRef="#ctx0" brushRef="#br1">10748 13670 0,'0'0'0,"0"28"31,48-28 1,-1 0-17,2 0 1</inkml:trace>
  <inkml:trace contextRef="#ctx0" brushRef="#br1">11684 13698 0,'23'0'63,"2"0"-32,-1 0-16,24 0 1,24 0 0,23 27 15,26-27-15,22 0-1,26 0 1,-2 29-1,-23-29 1,48 29 0,-48-29-1,-72 0 1,-47 0 0,-50 0-1,25-29 1</inkml:trace>
  <inkml:trace contextRef="#ctx0" brushRef="#br1">13820 13698 0,'0'0'0,"23"0"16,1-28 0,72-1-1,-47 29 1,-2 0-1</inkml:trace>
  <inkml:trace contextRef="#ctx0" brushRef="#br1">14563 13670 0,'-24'0'16,"0"0"31,24 28-16,24-28-15,24 0 15,24 0-16,23 0 1,26-28 0,-1 28-1,0 0 1,24 0 0,0 0-1,0 0 1,-1 0-1,-22 0 1,-49 0 15,-24 0-15,0 0 0,-48 28-1,-25-28 16</inkml:trace>
  <inkml:trace contextRef="#ctx0" brushRef="#br1">17034 13614 0,'0'-28'16,"-23"28"-1,-1 0 1,71 0 15,73 28-15,72-1 0,24-27-1,-96 29 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1B3D13-528A-423B-95E2-1000C4848C25}" type="datetimeFigureOut">
              <a:rPr lang="en-US" smtClean="0"/>
              <a:t>5/13/2024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46494F-9774-4C19-B683-BE6FF95F2E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24528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/>
              <a:t>Dark lo light transition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/>
              <a:t>eged at different orientation</a:t>
            </a:r>
          </a:p>
          <a:p>
            <a:r>
              <a:rPr lang="en-US"/>
              <a:t>45 degree</a:t>
            </a:r>
          </a:p>
          <a:p>
            <a:r>
              <a:rPr lang="en-US"/>
              <a:t>75 degree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E2342-340A-4BD1-8F34-4756E62F37A2}" type="datetimeFigureOut">
              <a:rPr lang="en-US" smtClean="0"/>
              <a:t>5/13/2024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45773-5047-4CA0-8233-CA2690CDD9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1228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E2342-340A-4BD1-8F34-4756E62F37A2}" type="datetimeFigureOut">
              <a:rPr lang="en-US" smtClean="0"/>
              <a:t>5/13/2024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45773-5047-4CA0-8233-CA2690CDD9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125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E2342-340A-4BD1-8F34-4756E62F37A2}" type="datetimeFigureOut">
              <a:rPr lang="en-US" smtClean="0"/>
              <a:t>5/13/2024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45773-5047-4CA0-8233-CA2690CDD9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6898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E2342-340A-4BD1-8F34-4756E62F37A2}" type="datetimeFigureOut">
              <a:rPr lang="en-US" smtClean="0"/>
              <a:t>5/13/2024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45773-5047-4CA0-8233-CA2690CDD9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5809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E2342-340A-4BD1-8F34-4756E62F37A2}" type="datetimeFigureOut">
              <a:rPr lang="en-US" smtClean="0"/>
              <a:t>5/13/2024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45773-5047-4CA0-8233-CA2690CDD9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8705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E2342-340A-4BD1-8F34-4756E62F37A2}" type="datetimeFigureOut">
              <a:rPr lang="en-US" smtClean="0"/>
              <a:t>5/13/2024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45773-5047-4CA0-8233-CA2690CDD9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3136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E2342-340A-4BD1-8F34-4756E62F37A2}" type="datetimeFigureOut">
              <a:rPr lang="en-US" smtClean="0"/>
              <a:t>5/13/2024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45773-5047-4CA0-8233-CA2690CDD9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3670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E2342-340A-4BD1-8F34-4756E62F37A2}" type="datetimeFigureOut">
              <a:rPr lang="en-US" smtClean="0"/>
              <a:t>5/13/2024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45773-5047-4CA0-8233-CA2690CDD9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1793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E2342-340A-4BD1-8F34-4756E62F37A2}" type="datetimeFigureOut">
              <a:rPr lang="en-US" smtClean="0"/>
              <a:t>5/13/2024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45773-5047-4CA0-8233-CA2690CDD9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8072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E2342-340A-4BD1-8F34-4756E62F37A2}" type="datetimeFigureOut">
              <a:rPr lang="en-US" smtClean="0"/>
              <a:t>5/13/2024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45773-5047-4CA0-8233-CA2690CDD9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872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E2342-340A-4BD1-8F34-4756E62F37A2}" type="datetimeFigureOut">
              <a:rPr lang="en-US" smtClean="0"/>
              <a:t>5/13/2024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45773-5047-4CA0-8233-CA2690CDD9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0842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CE2342-340A-4BD1-8F34-4756E62F37A2}" type="datetimeFigureOut">
              <a:rPr lang="en-US" smtClean="0"/>
              <a:t>5/13/2024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345773-5047-4CA0-8233-CA2690CDD9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9167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tiff"/><Relationship Id="rId13" Type="http://schemas.openxmlformats.org/officeDocument/2006/relationships/customXml" Target="../ink/ink3.xml"/><Relationship Id="rId3" Type="http://schemas.openxmlformats.org/officeDocument/2006/relationships/image" Target="../media/image7.png"/><Relationship Id="rId7" Type="http://schemas.openxmlformats.org/officeDocument/2006/relationships/image" Target="../media/image6.tiff"/><Relationship Id="rId12" Type="http://schemas.openxmlformats.org/officeDocument/2006/relationships/image" Target="../media/image1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customXml" Target="../ink/ink2.xml"/><Relationship Id="rId5" Type="http://schemas.openxmlformats.org/officeDocument/2006/relationships/image" Target="../media/image9.png"/><Relationship Id="rId10" Type="http://schemas.openxmlformats.org/officeDocument/2006/relationships/image" Target="../media/image12.png"/><Relationship Id="rId4" Type="http://schemas.openxmlformats.org/officeDocument/2006/relationships/image" Target="../media/image8.png"/><Relationship Id="rId9" Type="http://schemas.openxmlformats.org/officeDocument/2006/relationships/customXml" Target="../ink/ink1.xml"/><Relationship Id="rId14" Type="http://schemas.openxmlformats.org/officeDocument/2006/relationships/image" Target="../media/image1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tif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7.tiff"/><Relationship Id="rId7" Type="http://schemas.openxmlformats.org/officeDocument/2006/relationships/image" Target="../media/image49.png"/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customXml" Target="../ink/ink4.xml"/><Relationship Id="rId4" Type="http://schemas.openxmlformats.org/officeDocument/2006/relationships/image" Target="../media/image16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7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convolutional neural network (CNN),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694238"/>
            <a:ext cx="9144000" cy="1655762"/>
          </a:xfrm>
        </p:spPr>
        <p:txBody>
          <a:bodyPr/>
          <a:lstStyle/>
          <a:p>
            <a:r>
              <a:rPr lang="en-US" dirty="0" smtClean="0"/>
              <a:t>https://medium.com/@draj0718/convolutional-neural-networks-cnn-architectures-explained-716fb197b243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17952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CNN Architecture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33338" y="2369544"/>
            <a:ext cx="7630361" cy="396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876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CNN Architecture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14653" y="1933059"/>
            <a:ext cx="9962693" cy="3715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064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CNN Architecture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1" indent="0">
              <a:buNone/>
            </a:pPr>
            <a:r>
              <a:rPr lang="en-US" dirty="0" smtClean="0"/>
              <a:t>1. Input Layer</a:t>
            </a:r>
          </a:p>
          <a:p>
            <a:pPr marL="457200" lvl="1" indent="0">
              <a:buNone/>
            </a:pPr>
            <a:r>
              <a:rPr lang="en-US" dirty="0" smtClean="0"/>
              <a:t>2. Convolutional layer</a:t>
            </a:r>
          </a:p>
          <a:p>
            <a:pPr marL="457200" lvl="1" indent="0">
              <a:buNone/>
            </a:pPr>
            <a:r>
              <a:rPr lang="en-US" dirty="0" smtClean="0"/>
              <a:t>3. Pooling layer</a:t>
            </a:r>
          </a:p>
          <a:p>
            <a:pPr marL="457200" lvl="1" indent="0">
              <a:buNone/>
            </a:pPr>
            <a:r>
              <a:rPr lang="en-US" dirty="0" smtClean="0"/>
              <a:t>4. Fully-connected (FC) layer</a:t>
            </a:r>
          </a:p>
          <a:p>
            <a:pPr marL="457200" lvl="1" indent="0">
              <a:buNone/>
            </a:pPr>
            <a:r>
              <a:rPr lang="en-US" dirty="0" smtClean="0"/>
              <a:t>5. Output Layer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7960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Layers used to build CNN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Convolutional neural networks are distinguished from other neural networks by their superior performance with image, speech, or audio signal inputs. </a:t>
            </a:r>
            <a:endParaRPr lang="en-US" dirty="0" smtClean="0"/>
          </a:p>
          <a:p>
            <a:r>
              <a:rPr lang="en-US" dirty="0" smtClean="0"/>
              <a:t>They </a:t>
            </a:r>
            <a:r>
              <a:rPr lang="en-US" dirty="0"/>
              <a:t>have three main types of layers, which are:</a:t>
            </a:r>
          </a:p>
          <a:p>
            <a:pPr lvl="1"/>
            <a:r>
              <a:rPr lang="en-US" dirty="0"/>
              <a:t>Convolutional layer</a:t>
            </a:r>
          </a:p>
          <a:p>
            <a:pPr lvl="1"/>
            <a:r>
              <a:rPr lang="en-US" dirty="0"/>
              <a:t>Pooling layer</a:t>
            </a:r>
          </a:p>
          <a:p>
            <a:pPr lvl="1"/>
            <a:r>
              <a:rPr lang="en-US" dirty="0"/>
              <a:t>Fully-connected (FC) layer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438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Convolutional layer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This </a:t>
            </a:r>
            <a:r>
              <a:rPr lang="en-US" dirty="0"/>
              <a:t>layer is the first layer that is used to extract the various features from the input images</a:t>
            </a:r>
            <a:r>
              <a:rPr lang="en-US" dirty="0" smtClean="0"/>
              <a:t>.</a:t>
            </a:r>
          </a:p>
          <a:p>
            <a:r>
              <a:rPr lang="en-US" dirty="0" smtClean="0"/>
              <a:t> </a:t>
            </a:r>
            <a:r>
              <a:rPr lang="en-US" dirty="0"/>
              <a:t>In this layer, We use a filter or Kernel method to extract features from the input image.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1387" y="4175125"/>
            <a:ext cx="2486025" cy="89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508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Kernel or Filter or Feature Detectors</a:t>
            </a:r>
            <a:br>
              <a:rPr lang="en-US" b="1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en-US" dirty="0" smtClean="0"/>
              <a:t>The </a:t>
            </a:r>
            <a:r>
              <a:rPr lang="en-US" dirty="0"/>
              <a:t>kernel is nothing but </a:t>
            </a:r>
            <a:r>
              <a:rPr lang="en-US" b="1" dirty="0"/>
              <a:t>a filter that is used to extract the features from the images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Output/Feature Map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9333" y="2637660"/>
            <a:ext cx="6315075" cy="219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6097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Stride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027906"/>
            <a:ext cx="10515600" cy="4351338"/>
          </a:xfrm>
        </p:spPr>
        <p:txBody>
          <a:bodyPr/>
          <a:lstStyle/>
          <a:p>
            <a:r>
              <a:rPr lang="en-US" dirty="0"/>
              <a:t>Stride is a parameter of the neural network’s filter that modifies the amount of movement over the image or video. </a:t>
            </a:r>
            <a:endParaRPr lang="en-US" dirty="0" smtClean="0"/>
          </a:p>
          <a:p>
            <a:r>
              <a:rPr lang="en-US" dirty="0" smtClean="0"/>
              <a:t>we </a:t>
            </a:r>
            <a:r>
              <a:rPr lang="en-US" dirty="0"/>
              <a:t>had stride 1 so it will take one by one. </a:t>
            </a:r>
            <a:endParaRPr lang="en-US" dirty="0" smtClean="0"/>
          </a:p>
          <a:p>
            <a:r>
              <a:rPr lang="en-US" dirty="0" smtClean="0"/>
              <a:t>If </a:t>
            </a:r>
            <a:r>
              <a:rPr lang="en-US" dirty="0"/>
              <a:t>we give stride 2 then it will take value by skipping the next 2 pixels</a:t>
            </a:r>
            <a:r>
              <a:rPr lang="en-US" dirty="0" smtClean="0"/>
              <a:t>.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203" y="3406679"/>
            <a:ext cx="10669591" cy="2635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3321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28625"/>
            <a:ext cx="10515600" cy="612775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Padding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735012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Padding is a term relevant to convolutional neural networks as it refers to the number of pixels added to an image when it is being processed by the kernel of a CNN. </a:t>
            </a:r>
            <a:endParaRPr lang="en-US" dirty="0" smtClean="0"/>
          </a:p>
          <a:p>
            <a:r>
              <a:rPr lang="en-US" dirty="0" smtClean="0"/>
              <a:t>For </a:t>
            </a:r>
            <a:r>
              <a:rPr lang="en-US" dirty="0"/>
              <a:t>example, if the padding in a CNN is set to zero</a:t>
            </a:r>
            <a:r>
              <a:rPr lang="en-US" dirty="0" smtClean="0"/>
              <a:t>, the </a:t>
            </a:r>
            <a:r>
              <a:rPr lang="en-US" dirty="0"/>
              <a:t>size of the image will go smaller. </a:t>
            </a:r>
            <a:endParaRPr lang="en-US" dirty="0" smtClean="0"/>
          </a:p>
          <a:p>
            <a:r>
              <a:rPr lang="en-US" dirty="0" smtClean="0"/>
              <a:t>We </a:t>
            </a:r>
            <a:r>
              <a:rPr lang="en-US" dirty="0"/>
              <a:t>have to avoid that because we </a:t>
            </a:r>
            <a:r>
              <a:rPr lang="en-US" dirty="0" smtClean="0"/>
              <a:t>want to </a:t>
            </a:r>
            <a:r>
              <a:rPr lang="en-US" dirty="0"/>
              <a:t>preserve the original size of the image to extract some low-level features</a:t>
            </a:r>
            <a:r>
              <a:rPr lang="en-US" dirty="0" smtClean="0"/>
              <a:t>.</a:t>
            </a:r>
          </a:p>
          <a:p>
            <a:r>
              <a:rPr lang="en-US" dirty="0" smtClean="0"/>
              <a:t>Therefore</a:t>
            </a:r>
            <a:r>
              <a:rPr lang="en-US" dirty="0"/>
              <a:t>, we will add some extra pixels outside the image</a:t>
            </a:r>
            <a:r>
              <a:rPr lang="en-US" dirty="0" smtClean="0"/>
              <a:t>.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7400" y="4492626"/>
            <a:ext cx="5249862" cy="2176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6549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54" y="1020095"/>
            <a:ext cx="10515600" cy="1325563"/>
          </a:xfrm>
        </p:spPr>
        <p:txBody>
          <a:bodyPr anchor="t"/>
          <a:lstStyle/>
          <a:p>
            <a:r>
              <a:rPr lang="en-US" dirty="0"/>
              <a:t>Summary of convolutions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3937640" y="1848566"/>
                <a:ext cx="2338910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  <a:ea typeface="Century Schoolbook" panose="02040604050505020304" charset="0"/>
                        <a:cs typeface="Century Schoolbook" panose="02040604050505020304" charset="0"/>
                      </a:rPr>
                      <m:t>𝑓</m:t>
                    </m:r>
                    <m:r>
                      <a:rPr lang="en-US" sz="36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×</m:t>
                    </m:r>
                    <m:r>
                      <a:rPr lang="en-US" sz="3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 </m:t>
                    </m:r>
                    <m:r>
                      <a:rPr lang="en-US" sz="3600" i="1" dirty="0">
                        <a:latin typeface="Cambria Math" panose="02040503050406030204" pitchFamily="18" charset="0"/>
                        <a:ea typeface="Century Schoolbook" panose="02040604050505020304" charset="0"/>
                        <a:cs typeface="Century Schoolbook" panose="02040604050505020304" charset="0"/>
                      </a:rPr>
                      <m:t>𝑓</m:t>
                    </m:r>
                  </m:oMath>
                </a14:m>
                <a:r>
                  <a:rPr lang="en-US" sz="3600" i="1" dirty="0">
                    <a:latin typeface="Century Schoolbook" panose="02040604050505020304" charset="0"/>
                    <a:ea typeface="Century Schoolbook" panose="02040604050505020304" charset="0"/>
                    <a:cs typeface="Century Schoolbook" panose="02040604050505020304" charset="0"/>
                  </a:rPr>
                  <a:t> </a:t>
                </a:r>
                <a:r>
                  <a:rPr lang="en-US" sz="3600" dirty="0">
                    <a:latin typeface="Century Schoolbook" panose="02040604050505020304" charset="0"/>
                    <a:ea typeface="Century Schoolbook" panose="02040604050505020304" charset="0"/>
                    <a:cs typeface="Century Schoolbook" panose="02040604050505020304" charset="0"/>
                  </a:rPr>
                  <a:t>filter</a:t>
                </a: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7640" y="1848566"/>
                <a:ext cx="2338910" cy="646331"/>
              </a:xfrm>
              <a:prstGeom prst="rect">
                <a:avLst/>
              </a:prstGeom>
              <a:blipFill rotWithShape="1">
                <a:blip r:embed="rId2"/>
                <a:stretch>
                  <a:fillRect t="-13" r="-8977" b="95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399960" y="1831608"/>
                <a:ext cx="2782878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  <a:ea typeface="Century Schoolbook" panose="02040604050505020304" charset="0"/>
                        <a:cs typeface="Century Schoolbook" panose="02040604050505020304" charset="0"/>
                      </a:rPr>
                      <m:t>𝑛</m:t>
                    </m:r>
                    <m:r>
                      <a:rPr lang="en-US" sz="3600" b="0" i="1" dirty="0" smtClean="0">
                        <a:latin typeface="Cambria Math" panose="02040503050406030204" pitchFamily="18" charset="0"/>
                        <a:ea typeface="Century Schoolbook" panose="02040604050505020304" charset="0"/>
                        <a:cs typeface="Century Schoolbook" panose="02040604050505020304" charset="0"/>
                      </a:rPr>
                      <m:t> 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×</m:t>
                    </m:r>
                    <m:r>
                      <a:rPr lang="en-US" sz="3600" b="0" i="1" dirty="0" smtClean="0">
                        <a:latin typeface="Cambria Math" panose="02040503050406030204" pitchFamily="18" charset="0"/>
                        <a:ea typeface="Century Schoolbook" panose="02040604050505020304" charset="0"/>
                        <a:cs typeface="Century Schoolbook" panose="02040604050505020304" charset="0"/>
                      </a:rPr>
                      <m:t> 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  <a:ea typeface="Century Schoolbook" panose="02040604050505020304" charset="0"/>
                        <a:cs typeface="Century Schoolbook" panose="02040604050505020304" charset="0"/>
                      </a:rPr>
                      <m:t>𝑛</m:t>
                    </m:r>
                  </m:oMath>
                </a14:m>
                <a:r>
                  <a:rPr lang="en-US" sz="3600" i="1" dirty="0">
                    <a:latin typeface="Century Schoolbook" panose="02040604050505020304" charset="0"/>
                    <a:ea typeface="Century Schoolbook" panose="02040604050505020304" charset="0"/>
                    <a:cs typeface="Century Schoolbook" panose="02040604050505020304" charset="0"/>
                  </a:rPr>
                  <a:t> </a:t>
                </a:r>
                <a:r>
                  <a:rPr lang="en-US" sz="3600" dirty="0">
                    <a:latin typeface="Century Schoolbook" panose="02040604050505020304" charset="0"/>
                    <a:ea typeface="Century Schoolbook" panose="02040604050505020304" charset="0"/>
                    <a:cs typeface="Century Schoolbook" panose="02040604050505020304" charset="0"/>
                  </a:rPr>
                  <a:t>image</a:t>
                </a: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960" y="1831608"/>
                <a:ext cx="2782878" cy="646331"/>
              </a:xfrm>
              <a:prstGeom prst="rect">
                <a:avLst/>
              </a:prstGeom>
              <a:blipFill rotWithShape="1">
                <a:blip r:embed="rId3"/>
                <a:stretch>
                  <a:fillRect l="-20" t="-41" r="-4191" b="26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/>
          <p:cNvSpPr/>
          <p:nvPr/>
        </p:nvSpPr>
        <p:spPr>
          <a:xfrm>
            <a:off x="399960" y="2643121"/>
            <a:ext cx="230383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Century Schoolbook" panose="02040604050505020304" charset="0"/>
                <a:ea typeface="Century Schoolbook" panose="02040604050505020304" charset="0"/>
                <a:cs typeface="Century Schoolbook" panose="02040604050505020304" charset="0"/>
              </a:rPr>
              <a:t>padding </a:t>
            </a:r>
            <a:r>
              <a:rPr lang="en-US" sz="3600" i="1" dirty="0">
                <a:latin typeface="Century Schoolbook" panose="02040604050505020304" charset="0"/>
                <a:ea typeface="Century Schoolbook" panose="02040604050505020304" charset="0"/>
                <a:cs typeface="Century Schoolbook" panose="02040604050505020304" charset="0"/>
              </a:rPr>
              <a:t>p</a:t>
            </a:r>
          </a:p>
        </p:txBody>
      </p:sp>
      <p:sp>
        <p:nvSpPr>
          <p:cNvPr id="9" name="Rectangle 8"/>
          <p:cNvSpPr/>
          <p:nvPr/>
        </p:nvSpPr>
        <p:spPr>
          <a:xfrm>
            <a:off x="4065142" y="2749399"/>
            <a:ext cx="175721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Century Schoolbook" panose="02040604050505020304" charset="0"/>
                <a:ea typeface="Century Schoolbook" panose="02040604050505020304" charset="0"/>
                <a:cs typeface="Century Schoolbook" panose="02040604050505020304" charset="0"/>
              </a:rPr>
              <a:t>stride </a:t>
            </a:r>
            <a:r>
              <a:rPr lang="en-US" sz="3600" i="1" dirty="0">
                <a:latin typeface="Century Schoolbook" panose="02040604050505020304" charset="0"/>
                <a:ea typeface="Century Schoolbook" panose="02040604050505020304" charset="0"/>
                <a:cs typeface="Century Schoolbook" panose="02040604050505020304" charset="0"/>
              </a:rPr>
              <a:t>s</a:t>
            </a:r>
            <a:endParaRPr lang="en-US" sz="3600" dirty="0">
              <a:latin typeface="Century Schoolbook" panose="02040604050505020304" charset="0"/>
              <a:ea typeface="Century Schoolbook" panose="02040604050505020304" charset="0"/>
              <a:cs typeface="Century Schoolbook" panose="02040604050505020304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586093" y="4360875"/>
            <a:ext cx="10005473" cy="1205684"/>
            <a:chOff x="586093" y="4360875"/>
            <a:chExt cx="10005473" cy="1205684"/>
          </a:xfrm>
        </p:grpSpPr>
        <p:grpSp>
          <p:nvGrpSpPr>
            <p:cNvPr id="12" name="Group 11"/>
            <p:cNvGrpSpPr/>
            <p:nvPr/>
          </p:nvGrpSpPr>
          <p:grpSpPr>
            <a:xfrm>
              <a:off x="586093" y="4374181"/>
              <a:ext cx="5236261" cy="1192378"/>
              <a:chOff x="598285" y="4179109"/>
              <a:chExt cx="5236261" cy="119237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" name="Rectangle 3"/>
                  <p:cNvSpPr/>
                  <p:nvPr/>
                </p:nvSpPr>
                <p:spPr>
                  <a:xfrm>
                    <a:off x="598285" y="4179109"/>
                    <a:ext cx="3762312" cy="1192378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d>
                          <m:dPr>
                            <m:begChr m:val="⌊"/>
                            <m:endChr m:val="⌋"/>
                            <m:ctrlPr>
                              <a:rPr lang="en-US" sz="4800" b="0" i="1" dirty="0" smtClean="0">
                                <a:latin typeface="Cambria Math"/>
                                <a:ea typeface="Century Schoolbook" panose="02040604050505020304" charset="0"/>
                                <a:cs typeface="Century Schoolbook" panose="02040604050505020304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4800" i="1" dirty="0">
                                    <a:latin typeface="Cambria Math"/>
                                    <a:ea typeface="Century Schoolbook" panose="02040604050505020304" charset="0"/>
                                    <a:cs typeface="Century Schoolbook" panose="02040604050505020304" charset="0"/>
                                  </a:rPr>
                                </m:ctrlPr>
                              </m:fPr>
                              <m:num>
                                <m:r>
                                  <a:rPr lang="en-US" sz="4800" i="1" dirty="0">
                                    <a:latin typeface="Cambria Math" panose="02040503050406030204" pitchFamily="18" charset="0"/>
                                    <a:ea typeface="Century Schoolbook" panose="02040604050505020304" charset="0"/>
                                    <a:cs typeface="Century Schoolbook" panose="02040604050505020304" charset="0"/>
                                  </a:rPr>
                                  <m:t>𝑛</m:t>
                                </m:r>
                                <m:r>
                                  <a:rPr lang="en-US" sz="4800" i="1" dirty="0">
                                    <a:latin typeface="Cambria Math" panose="02040503050406030204" pitchFamily="18" charset="0"/>
                                    <a:ea typeface="Century Schoolbook" panose="02040604050505020304" charset="0"/>
                                    <a:cs typeface="Century Schoolbook" panose="02040604050505020304" charset="0"/>
                                  </a:rPr>
                                  <m:t>+2</m:t>
                                </m:r>
                                <m:r>
                                  <a:rPr lang="en-US" sz="4800" i="1" dirty="0">
                                    <a:latin typeface="Cambria Math" panose="02040503050406030204" pitchFamily="18" charset="0"/>
                                    <a:ea typeface="Century Schoolbook" panose="02040604050505020304" charset="0"/>
                                    <a:cs typeface="Century Schoolbook" panose="02040604050505020304" charset="0"/>
                                  </a:rPr>
                                  <m:t>𝑝</m:t>
                                </m:r>
                                <m:r>
                                  <a:rPr lang="en-US" sz="4800" i="1" dirty="0">
                                    <a:latin typeface="Cambria Math" panose="02040503050406030204" pitchFamily="18" charset="0"/>
                                    <a:ea typeface="Century Schoolbook" panose="02040604050505020304" charset="0"/>
                                    <a:cs typeface="Century Schoolbook" panose="02040604050505020304" charset="0"/>
                                  </a:rPr>
                                  <m:t> −</m:t>
                                </m:r>
                                <m:r>
                                  <a:rPr lang="en-US" sz="4800" i="1" dirty="0">
                                    <a:latin typeface="Cambria Math" panose="02040503050406030204" pitchFamily="18" charset="0"/>
                                    <a:ea typeface="Century Schoolbook" panose="02040604050505020304" charset="0"/>
                                    <a:cs typeface="Century Schoolbook" panose="02040604050505020304" charset="0"/>
                                  </a:rPr>
                                  <m:t>𝑓</m:t>
                                </m:r>
                              </m:num>
                              <m:den>
                                <m:r>
                                  <a:rPr lang="en-US" sz="4800" i="1" dirty="0">
                                    <a:latin typeface="Cambria Math" panose="02040503050406030204" pitchFamily="18" charset="0"/>
                                    <a:ea typeface="Century Schoolbook" panose="02040604050505020304" charset="0"/>
                                    <a:cs typeface="Century Schoolbook" panose="02040604050505020304" charset="0"/>
                                  </a:rPr>
                                  <m:t>𝑠</m:t>
                                </m:r>
                              </m:den>
                            </m:f>
                            <m:r>
                              <a:rPr lang="en-US" sz="4800" i="1" dirty="0">
                                <a:latin typeface="Cambria Math" panose="02040503050406030204" pitchFamily="18" charset="0"/>
                                <a:ea typeface="Century Schoolbook" panose="02040604050505020304" charset="0"/>
                                <a:cs typeface="Century Schoolbook" panose="02040604050505020304" charset="0"/>
                              </a:rPr>
                              <m:t>+1</m:t>
                            </m:r>
                          </m:e>
                        </m:d>
                      </m:oMath>
                    </a14:m>
                    <a:r>
                      <a:rPr lang="en-US" sz="4800" i="1" dirty="0">
                        <a:latin typeface="Century Schoolbook" panose="02040604050505020304" charset="0"/>
                        <a:ea typeface="Century Schoolbook" panose="02040604050505020304" charset="0"/>
                        <a:cs typeface="Century Schoolbook" panose="02040604050505020304" charset="0"/>
                      </a:rPr>
                      <a:t> </a:t>
                    </a:r>
                    <a:endParaRPr lang="en-US" sz="4800" dirty="0"/>
                  </a:p>
                </p:txBody>
              </p:sp>
            </mc:Choice>
            <mc:Fallback xmlns="">
              <p:sp>
                <p:nvSpPr>
                  <p:cNvPr id="4" name="Rectangle 3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98285" y="4179109"/>
                    <a:ext cx="3762312" cy="1192378"/>
                  </a:xfrm>
                  <a:prstGeom prst="rect">
                    <a:avLst/>
                  </a:prstGeom>
                  <a:blipFill rotWithShape="1">
                    <a:blip r:embed="rId4"/>
                  </a:blipFill>
                </p:spPr>
                <p:txBody>
                  <a:bodyPr/>
                  <a:lstStyle/>
                  <a:p>
                    <a:r>
                      <a:rPr lang="en-US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TextBox 9"/>
                  <p:cNvSpPr txBox="1"/>
                  <p:nvPr/>
                </p:nvSpPr>
                <p:spPr>
                  <a:xfrm>
                    <a:off x="5119287" y="4362236"/>
                    <a:ext cx="715259" cy="76944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4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mbria Math" panose="02040503050406030204" pitchFamily="18" charset="0"/>
                            </a:rPr>
                            <m:t>×</m:t>
                          </m:r>
                        </m:oMath>
                      </m:oMathPara>
                    </a14:m>
                    <a:endParaRPr lang="en-US" sz="4400" dirty="0"/>
                  </a:p>
                </p:txBody>
              </p:sp>
            </mc:Choice>
            <mc:Fallback xmlns="">
              <p:sp>
                <p:nvSpPr>
                  <p:cNvPr id="10" name="TextBox 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119287" y="4362236"/>
                    <a:ext cx="715259" cy="769441"/>
                  </a:xfrm>
                  <a:prstGeom prst="rect">
                    <a:avLst/>
                  </a:prstGeom>
                  <a:blipFill rotWithShape="1">
                    <a:blip r:embed="rId5"/>
                  </a:blipFill>
                </p:spPr>
                <p:txBody>
                  <a:bodyPr/>
                  <a:lstStyle/>
                  <a:p>
                    <a:r>
                      <a:rPr lang="en-US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Rectangle 12"/>
                <p:cNvSpPr/>
                <p:nvPr/>
              </p:nvSpPr>
              <p:spPr>
                <a:xfrm>
                  <a:off x="6829254" y="4360875"/>
                  <a:ext cx="3762312" cy="119237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d>
                        <m:dPr>
                          <m:begChr m:val="⌊"/>
                          <m:endChr m:val="⌋"/>
                          <m:ctrlPr>
                            <a:rPr lang="en-US" sz="4800" b="0" i="1" dirty="0" smtClean="0">
                              <a:latin typeface="Cambria Math"/>
                              <a:ea typeface="Century Schoolbook" panose="02040604050505020304" charset="0"/>
                              <a:cs typeface="Century Schoolbook" panose="02040604050505020304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4800" i="1" dirty="0">
                                  <a:latin typeface="Cambria Math"/>
                                  <a:ea typeface="Century Schoolbook" panose="02040604050505020304" charset="0"/>
                                  <a:cs typeface="Century Schoolbook" panose="02040604050505020304" charset="0"/>
                                </a:rPr>
                              </m:ctrlPr>
                            </m:fPr>
                            <m:num>
                              <m:r>
                                <a:rPr lang="en-US" sz="4800" i="1" dirty="0">
                                  <a:latin typeface="Cambria Math" panose="02040503050406030204" pitchFamily="18" charset="0"/>
                                  <a:ea typeface="Century Schoolbook" panose="02040604050505020304" charset="0"/>
                                  <a:cs typeface="Century Schoolbook" panose="02040604050505020304" charset="0"/>
                                </a:rPr>
                                <m:t>𝑛</m:t>
                              </m:r>
                              <m:r>
                                <a:rPr lang="en-US" sz="4800" i="1" dirty="0">
                                  <a:latin typeface="Cambria Math" panose="02040503050406030204" pitchFamily="18" charset="0"/>
                                  <a:ea typeface="Century Schoolbook" panose="02040604050505020304" charset="0"/>
                                  <a:cs typeface="Century Schoolbook" panose="02040604050505020304" charset="0"/>
                                </a:rPr>
                                <m:t>+2</m:t>
                              </m:r>
                              <m:r>
                                <a:rPr lang="en-US" sz="4800" i="1" dirty="0">
                                  <a:latin typeface="Cambria Math" panose="02040503050406030204" pitchFamily="18" charset="0"/>
                                  <a:ea typeface="Century Schoolbook" panose="02040604050505020304" charset="0"/>
                                  <a:cs typeface="Century Schoolbook" panose="02040604050505020304" charset="0"/>
                                </a:rPr>
                                <m:t>𝑝</m:t>
                              </m:r>
                              <m:r>
                                <a:rPr lang="en-US" sz="4800" i="1" dirty="0">
                                  <a:latin typeface="Cambria Math" panose="02040503050406030204" pitchFamily="18" charset="0"/>
                                  <a:ea typeface="Century Schoolbook" panose="02040604050505020304" charset="0"/>
                                  <a:cs typeface="Century Schoolbook" panose="02040604050505020304" charset="0"/>
                                </a:rPr>
                                <m:t> −</m:t>
                              </m:r>
                              <m:r>
                                <a:rPr lang="en-US" sz="4800" i="1" dirty="0">
                                  <a:latin typeface="Cambria Math" panose="02040503050406030204" pitchFamily="18" charset="0"/>
                                  <a:ea typeface="Century Schoolbook" panose="02040604050505020304" charset="0"/>
                                  <a:cs typeface="Century Schoolbook" panose="02040604050505020304" charset="0"/>
                                </a:rPr>
                                <m:t>𝑓</m:t>
                              </m:r>
                            </m:num>
                            <m:den>
                              <m:r>
                                <a:rPr lang="en-US" sz="4800" i="1" dirty="0">
                                  <a:latin typeface="Cambria Math" panose="02040503050406030204" pitchFamily="18" charset="0"/>
                                  <a:ea typeface="Century Schoolbook" panose="02040604050505020304" charset="0"/>
                                  <a:cs typeface="Century Schoolbook" panose="02040604050505020304" charset="0"/>
                                </a:rPr>
                                <m:t>𝑠</m:t>
                              </m:r>
                            </m:den>
                          </m:f>
                          <m:r>
                            <a:rPr lang="en-US" sz="4800" i="1" dirty="0">
                              <a:latin typeface="Cambria Math" panose="02040503050406030204" pitchFamily="18" charset="0"/>
                              <a:ea typeface="Century Schoolbook" panose="02040604050505020304" charset="0"/>
                              <a:cs typeface="Century Schoolbook" panose="02040604050505020304" charset="0"/>
                            </a:rPr>
                            <m:t>+1</m:t>
                          </m:r>
                        </m:e>
                      </m:d>
                    </m:oMath>
                  </a14:m>
                  <a:r>
                    <a:rPr lang="en-US" sz="4800" i="1" dirty="0">
                      <a:latin typeface="Century Schoolbook" panose="02040604050505020304" charset="0"/>
                      <a:ea typeface="Century Schoolbook" panose="02040604050505020304" charset="0"/>
                      <a:cs typeface="Century Schoolbook" panose="02040604050505020304" charset="0"/>
                    </a:rPr>
                    <a:t> </a:t>
                  </a:r>
                  <a:endParaRPr lang="en-US" sz="4800" dirty="0"/>
                </a:p>
              </p:txBody>
            </p:sp>
          </mc:Choice>
          <mc:Fallback xmlns="">
            <p:sp>
              <p:nvSpPr>
                <p:cNvPr id="13" name="Rectangle 1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29254" y="4360875"/>
                  <a:ext cx="3762312" cy="1192378"/>
                </a:xfrm>
                <a:prstGeom prst="rect">
                  <a:avLst/>
                </a:prstGeom>
                <a:blipFill rotWithShape="1">
                  <a:blip r:embed="rId4"/>
                </a:blipFill>
              </p:spPr>
              <p:txBody>
                <a:bodyPr/>
                <a:lstStyle/>
                <a:p>
                  <a:r>
                    <a:rPr lang="en-US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099373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6957" y="1023936"/>
            <a:ext cx="10470276" cy="679564"/>
          </a:xfrm>
        </p:spPr>
        <p:txBody>
          <a:bodyPr anchor="t">
            <a:normAutofit fontScale="90000"/>
          </a:bodyPr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5497721" y="3498377"/>
          <a:ext cx="1525644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8548"/>
                <a:gridCol w="508548"/>
                <a:gridCol w="508548"/>
              </a:tblGrid>
              <a:tr h="39114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9114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91145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/>
              <p:cNvSpPr txBox="1"/>
              <p:nvPr/>
            </p:nvSpPr>
            <p:spPr>
              <a:xfrm>
                <a:off x="4838349" y="3968733"/>
                <a:ext cx="236051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2" name="TextBox 8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8349" y="3968733"/>
                <a:ext cx="236051" cy="430887"/>
              </a:xfrm>
              <a:prstGeom prst="rect">
                <a:avLst/>
              </a:prstGeom>
              <a:blipFill rotWithShape="1">
                <a:blip r:embed="rId3"/>
                <a:stretch>
                  <a:fillRect l="-120" t="-143" r="49" b="79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7947132" y="3902358"/>
                <a:ext cx="291165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7132" y="3902358"/>
                <a:ext cx="291165" cy="369332"/>
              </a:xfrm>
              <a:prstGeom prst="rect">
                <a:avLst/>
              </a:prstGeom>
              <a:blipFill rotWithShape="1">
                <a:blip r:embed="rId4"/>
                <a:stretch>
                  <a:fillRect l="-37" t="-77" r="152" b="12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1053105" y="2578262"/>
          <a:ext cx="3298477" cy="32118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1211"/>
                <a:gridCol w="471211"/>
                <a:gridCol w="471211"/>
                <a:gridCol w="471211"/>
                <a:gridCol w="471211"/>
                <a:gridCol w="471211"/>
                <a:gridCol w="471211"/>
              </a:tblGrid>
              <a:tr h="458833"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58833"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58833"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58833"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58833"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58833"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58833"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pSp>
        <p:nvGrpSpPr>
          <p:cNvPr id="10" name="Group 9"/>
          <p:cNvGrpSpPr/>
          <p:nvPr/>
        </p:nvGrpSpPr>
        <p:grpSpPr>
          <a:xfrm>
            <a:off x="1053105" y="2578262"/>
            <a:ext cx="1456865" cy="1390471"/>
            <a:chOff x="5114263" y="4423409"/>
            <a:chExt cx="1552111" cy="1371600"/>
          </a:xfrm>
        </p:grpSpPr>
        <p:sp>
          <p:nvSpPr>
            <p:cNvPr id="4" name="Rectangle 3"/>
            <p:cNvSpPr/>
            <p:nvPr/>
          </p:nvSpPr>
          <p:spPr>
            <a:xfrm>
              <a:off x="5114263" y="4423409"/>
              <a:ext cx="1525644" cy="1371600"/>
            </a:xfrm>
            <a:prstGeom prst="rect">
              <a:avLst/>
            </a:prstGeom>
            <a:solidFill>
              <a:schemeClr val="accent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382103" y="4423409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/>
                <a:t>3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376736" y="4875846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/>
                <a:t>1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338181" y="5328284"/>
              <a:ext cx="35137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-1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884704" y="4423409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4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879338" y="4875846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0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884705" y="5328284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0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377512" y="4423409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4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372145" y="4875846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2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377512" y="5328284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3</a:t>
              </a:r>
            </a:p>
          </p:txBody>
        </p:sp>
      </p:grpSp>
      <p:grpSp>
        <p:nvGrpSpPr>
          <p:cNvPr id="144" name="Group 143"/>
          <p:cNvGrpSpPr/>
          <p:nvPr/>
        </p:nvGrpSpPr>
        <p:grpSpPr>
          <a:xfrm>
            <a:off x="1993928" y="2578262"/>
            <a:ext cx="1456865" cy="1390471"/>
            <a:chOff x="5114263" y="4423409"/>
            <a:chExt cx="1552111" cy="1371600"/>
          </a:xfrm>
        </p:grpSpPr>
        <p:sp>
          <p:nvSpPr>
            <p:cNvPr id="145" name="Rectangle 144"/>
            <p:cNvSpPr/>
            <p:nvPr/>
          </p:nvSpPr>
          <p:spPr>
            <a:xfrm>
              <a:off x="5114263" y="4423409"/>
              <a:ext cx="1525644" cy="1371600"/>
            </a:xfrm>
            <a:prstGeom prst="rect">
              <a:avLst/>
            </a:prstGeom>
            <a:solidFill>
              <a:schemeClr val="accent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TextBox 145"/>
            <p:cNvSpPr txBox="1"/>
            <p:nvPr/>
          </p:nvSpPr>
          <p:spPr>
            <a:xfrm>
              <a:off x="5382103" y="4423409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/>
                <a:t>3</a:t>
              </a:r>
            </a:p>
          </p:txBody>
        </p:sp>
        <p:sp>
          <p:nvSpPr>
            <p:cNvPr id="147" name="TextBox 146"/>
            <p:cNvSpPr txBox="1"/>
            <p:nvPr/>
          </p:nvSpPr>
          <p:spPr>
            <a:xfrm>
              <a:off x="5376736" y="4875846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/>
                <a:t>1</a:t>
              </a:r>
            </a:p>
          </p:txBody>
        </p:sp>
        <p:sp>
          <p:nvSpPr>
            <p:cNvPr id="148" name="TextBox 147"/>
            <p:cNvSpPr txBox="1"/>
            <p:nvPr/>
          </p:nvSpPr>
          <p:spPr>
            <a:xfrm>
              <a:off x="5338181" y="5328284"/>
              <a:ext cx="35137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-1</a:t>
              </a:r>
            </a:p>
          </p:txBody>
        </p:sp>
        <p:sp>
          <p:nvSpPr>
            <p:cNvPr id="149" name="TextBox 148"/>
            <p:cNvSpPr txBox="1"/>
            <p:nvPr/>
          </p:nvSpPr>
          <p:spPr>
            <a:xfrm>
              <a:off x="5884704" y="4423409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4</a:t>
              </a:r>
            </a:p>
          </p:txBody>
        </p:sp>
        <p:sp>
          <p:nvSpPr>
            <p:cNvPr id="150" name="TextBox 149"/>
            <p:cNvSpPr txBox="1"/>
            <p:nvPr/>
          </p:nvSpPr>
          <p:spPr>
            <a:xfrm>
              <a:off x="5879338" y="4875846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0</a:t>
              </a:r>
            </a:p>
          </p:txBody>
        </p:sp>
        <p:sp>
          <p:nvSpPr>
            <p:cNvPr id="151" name="TextBox 150"/>
            <p:cNvSpPr txBox="1"/>
            <p:nvPr/>
          </p:nvSpPr>
          <p:spPr>
            <a:xfrm>
              <a:off x="5884705" y="5328284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0</a:t>
              </a:r>
            </a:p>
          </p:txBody>
        </p:sp>
        <p:sp>
          <p:nvSpPr>
            <p:cNvPr id="152" name="TextBox 151"/>
            <p:cNvSpPr txBox="1"/>
            <p:nvPr/>
          </p:nvSpPr>
          <p:spPr>
            <a:xfrm>
              <a:off x="6377512" y="4423409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4</a:t>
              </a:r>
            </a:p>
          </p:txBody>
        </p:sp>
        <p:sp>
          <p:nvSpPr>
            <p:cNvPr id="153" name="TextBox 152"/>
            <p:cNvSpPr txBox="1"/>
            <p:nvPr/>
          </p:nvSpPr>
          <p:spPr>
            <a:xfrm>
              <a:off x="6372145" y="4875846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2</a:t>
              </a:r>
            </a:p>
          </p:txBody>
        </p:sp>
        <p:sp>
          <p:nvSpPr>
            <p:cNvPr id="154" name="TextBox 153"/>
            <p:cNvSpPr txBox="1"/>
            <p:nvPr/>
          </p:nvSpPr>
          <p:spPr>
            <a:xfrm>
              <a:off x="6377512" y="5328284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3</a:t>
              </a:r>
            </a:p>
          </p:txBody>
        </p:sp>
      </p:grpSp>
      <p:grpSp>
        <p:nvGrpSpPr>
          <p:cNvPr id="155" name="Group 154"/>
          <p:cNvGrpSpPr/>
          <p:nvPr/>
        </p:nvGrpSpPr>
        <p:grpSpPr>
          <a:xfrm>
            <a:off x="2922638" y="2578262"/>
            <a:ext cx="1456865" cy="1390471"/>
            <a:chOff x="5114263" y="4423409"/>
            <a:chExt cx="1552111" cy="1371600"/>
          </a:xfrm>
        </p:grpSpPr>
        <p:sp>
          <p:nvSpPr>
            <p:cNvPr id="156" name="Rectangle 155"/>
            <p:cNvSpPr/>
            <p:nvPr/>
          </p:nvSpPr>
          <p:spPr>
            <a:xfrm>
              <a:off x="5114263" y="4423409"/>
              <a:ext cx="1525644" cy="1371600"/>
            </a:xfrm>
            <a:prstGeom prst="rect">
              <a:avLst/>
            </a:prstGeom>
            <a:solidFill>
              <a:schemeClr val="accent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TextBox 156"/>
            <p:cNvSpPr txBox="1"/>
            <p:nvPr/>
          </p:nvSpPr>
          <p:spPr>
            <a:xfrm>
              <a:off x="5382103" y="4423409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/>
                <a:t>3</a:t>
              </a:r>
            </a:p>
          </p:txBody>
        </p:sp>
        <p:sp>
          <p:nvSpPr>
            <p:cNvPr id="158" name="TextBox 157"/>
            <p:cNvSpPr txBox="1"/>
            <p:nvPr/>
          </p:nvSpPr>
          <p:spPr>
            <a:xfrm>
              <a:off x="5376736" y="4875846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/>
                <a:t>1</a:t>
              </a:r>
            </a:p>
          </p:txBody>
        </p:sp>
        <p:sp>
          <p:nvSpPr>
            <p:cNvPr id="159" name="TextBox 158"/>
            <p:cNvSpPr txBox="1"/>
            <p:nvPr/>
          </p:nvSpPr>
          <p:spPr>
            <a:xfrm>
              <a:off x="5338181" y="5328284"/>
              <a:ext cx="35137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-1</a:t>
              </a:r>
            </a:p>
          </p:txBody>
        </p:sp>
        <p:sp>
          <p:nvSpPr>
            <p:cNvPr id="160" name="TextBox 159"/>
            <p:cNvSpPr txBox="1"/>
            <p:nvPr/>
          </p:nvSpPr>
          <p:spPr>
            <a:xfrm>
              <a:off x="5884704" y="4423409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4</a:t>
              </a:r>
            </a:p>
          </p:txBody>
        </p:sp>
        <p:sp>
          <p:nvSpPr>
            <p:cNvPr id="161" name="TextBox 160"/>
            <p:cNvSpPr txBox="1"/>
            <p:nvPr/>
          </p:nvSpPr>
          <p:spPr>
            <a:xfrm>
              <a:off x="5879338" y="4875846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0</a:t>
              </a:r>
            </a:p>
          </p:txBody>
        </p:sp>
        <p:sp>
          <p:nvSpPr>
            <p:cNvPr id="162" name="TextBox 161"/>
            <p:cNvSpPr txBox="1"/>
            <p:nvPr/>
          </p:nvSpPr>
          <p:spPr>
            <a:xfrm>
              <a:off x="5884705" y="5328284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0</a:t>
              </a:r>
            </a:p>
          </p:txBody>
        </p:sp>
        <p:sp>
          <p:nvSpPr>
            <p:cNvPr id="163" name="TextBox 162"/>
            <p:cNvSpPr txBox="1"/>
            <p:nvPr/>
          </p:nvSpPr>
          <p:spPr>
            <a:xfrm>
              <a:off x="6377512" y="4423409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4</a:t>
              </a:r>
            </a:p>
          </p:txBody>
        </p:sp>
        <p:sp>
          <p:nvSpPr>
            <p:cNvPr id="164" name="TextBox 163"/>
            <p:cNvSpPr txBox="1"/>
            <p:nvPr/>
          </p:nvSpPr>
          <p:spPr>
            <a:xfrm>
              <a:off x="6372145" y="4875846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2</a:t>
              </a:r>
            </a:p>
          </p:txBody>
        </p:sp>
        <p:sp>
          <p:nvSpPr>
            <p:cNvPr id="165" name="TextBox 164"/>
            <p:cNvSpPr txBox="1"/>
            <p:nvPr/>
          </p:nvSpPr>
          <p:spPr>
            <a:xfrm>
              <a:off x="6377512" y="5328284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3</a:t>
              </a:r>
            </a:p>
          </p:txBody>
        </p:sp>
      </p:grpSp>
      <p:grpSp>
        <p:nvGrpSpPr>
          <p:cNvPr id="166" name="Group 165"/>
          <p:cNvGrpSpPr/>
          <p:nvPr/>
        </p:nvGrpSpPr>
        <p:grpSpPr>
          <a:xfrm>
            <a:off x="1048067" y="3498391"/>
            <a:ext cx="1456865" cy="1390471"/>
            <a:chOff x="5114263" y="4423409"/>
            <a:chExt cx="1552111" cy="1371600"/>
          </a:xfrm>
        </p:grpSpPr>
        <p:sp>
          <p:nvSpPr>
            <p:cNvPr id="167" name="Rectangle 166"/>
            <p:cNvSpPr/>
            <p:nvPr/>
          </p:nvSpPr>
          <p:spPr>
            <a:xfrm>
              <a:off x="5114263" y="4423409"/>
              <a:ext cx="1525644" cy="1371600"/>
            </a:xfrm>
            <a:prstGeom prst="rect">
              <a:avLst/>
            </a:prstGeom>
            <a:solidFill>
              <a:schemeClr val="accent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TextBox 167"/>
            <p:cNvSpPr txBox="1"/>
            <p:nvPr/>
          </p:nvSpPr>
          <p:spPr>
            <a:xfrm>
              <a:off x="5382103" y="4423409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/>
                <a:t>3</a:t>
              </a:r>
            </a:p>
          </p:txBody>
        </p:sp>
        <p:sp>
          <p:nvSpPr>
            <p:cNvPr id="169" name="TextBox 168"/>
            <p:cNvSpPr txBox="1"/>
            <p:nvPr/>
          </p:nvSpPr>
          <p:spPr>
            <a:xfrm>
              <a:off x="5376736" y="4875846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/>
                <a:t>1</a:t>
              </a:r>
            </a:p>
          </p:txBody>
        </p:sp>
        <p:sp>
          <p:nvSpPr>
            <p:cNvPr id="170" name="TextBox 169"/>
            <p:cNvSpPr txBox="1"/>
            <p:nvPr/>
          </p:nvSpPr>
          <p:spPr>
            <a:xfrm>
              <a:off x="5338181" y="5328284"/>
              <a:ext cx="35137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-1</a:t>
              </a:r>
            </a:p>
          </p:txBody>
        </p:sp>
        <p:sp>
          <p:nvSpPr>
            <p:cNvPr id="171" name="TextBox 170"/>
            <p:cNvSpPr txBox="1"/>
            <p:nvPr/>
          </p:nvSpPr>
          <p:spPr>
            <a:xfrm>
              <a:off x="5884704" y="4423409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4</a:t>
              </a:r>
            </a:p>
          </p:txBody>
        </p:sp>
        <p:sp>
          <p:nvSpPr>
            <p:cNvPr id="172" name="TextBox 171"/>
            <p:cNvSpPr txBox="1"/>
            <p:nvPr/>
          </p:nvSpPr>
          <p:spPr>
            <a:xfrm>
              <a:off x="5879338" y="4875846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0</a:t>
              </a:r>
            </a:p>
          </p:txBody>
        </p:sp>
        <p:sp>
          <p:nvSpPr>
            <p:cNvPr id="173" name="TextBox 172"/>
            <p:cNvSpPr txBox="1"/>
            <p:nvPr/>
          </p:nvSpPr>
          <p:spPr>
            <a:xfrm>
              <a:off x="5884705" y="5328284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0</a:t>
              </a:r>
            </a:p>
          </p:txBody>
        </p:sp>
        <p:sp>
          <p:nvSpPr>
            <p:cNvPr id="174" name="TextBox 173"/>
            <p:cNvSpPr txBox="1"/>
            <p:nvPr/>
          </p:nvSpPr>
          <p:spPr>
            <a:xfrm>
              <a:off x="6377512" y="4423409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4</a:t>
              </a:r>
            </a:p>
          </p:txBody>
        </p:sp>
        <p:sp>
          <p:nvSpPr>
            <p:cNvPr id="175" name="TextBox 174"/>
            <p:cNvSpPr txBox="1"/>
            <p:nvPr/>
          </p:nvSpPr>
          <p:spPr>
            <a:xfrm>
              <a:off x="6372145" y="4875846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2</a:t>
              </a:r>
            </a:p>
          </p:txBody>
        </p:sp>
        <p:sp>
          <p:nvSpPr>
            <p:cNvPr id="176" name="TextBox 175"/>
            <p:cNvSpPr txBox="1"/>
            <p:nvPr/>
          </p:nvSpPr>
          <p:spPr>
            <a:xfrm>
              <a:off x="6377512" y="5328284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3</a:t>
              </a:r>
            </a:p>
          </p:txBody>
        </p:sp>
      </p:grpSp>
      <p:grpSp>
        <p:nvGrpSpPr>
          <p:cNvPr id="177" name="Group 176"/>
          <p:cNvGrpSpPr/>
          <p:nvPr/>
        </p:nvGrpSpPr>
        <p:grpSpPr>
          <a:xfrm>
            <a:off x="1988313" y="3489664"/>
            <a:ext cx="1456865" cy="1390471"/>
            <a:chOff x="5114263" y="4423409"/>
            <a:chExt cx="1552111" cy="1371600"/>
          </a:xfrm>
        </p:grpSpPr>
        <p:sp>
          <p:nvSpPr>
            <p:cNvPr id="178" name="Rectangle 177"/>
            <p:cNvSpPr/>
            <p:nvPr/>
          </p:nvSpPr>
          <p:spPr>
            <a:xfrm>
              <a:off x="5114263" y="4423409"/>
              <a:ext cx="1525644" cy="1371600"/>
            </a:xfrm>
            <a:prstGeom prst="rect">
              <a:avLst/>
            </a:prstGeom>
            <a:solidFill>
              <a:schemeClr val="accent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TextBox 178"/>
            <p:cNvSpPr txBox="1"/>
            <p:nvPr/>
          </p:nvSpPr>
          <p:spPr>
            <a:xfrm>
              <a:off x="5382103" y="4423409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/>
                <a:t>3</a:t>
              </a:r>
            </a:p>
          </p:txBody>
        </p:sp>
        <p:sp>
          <p:nvSpPr>
            <p:cNvPr id="180" name="TextBox 179"/>
            <p:cNvSpPr txBox="1"/>
            <p:nvPr/>
          </p:nvSpPr>
          <p:spPr>
            <a:xfrm>
              <a:off x="5376736" y="4875846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/>
                <a:t>1</a:t>
              </a:r>
            </a:p>
          </p:txBody>
        </p:sp>
        <p:sp>
          <p:nvSpPr>
            <p:cNvPr id="181" name="TextBox 180"/>
            <p:cNvSpPr txBox="1"/>
            <p:nvPr/>
          </p:nvSpPr>
          <p:spPr>
            <a:xfrm>
              <a:off x="5338181" y="5328284"/>
              <a:ext cx="35137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-1</a:t>
              </a:r>
            </a:p>
          </p:txBody>
        </p:sp>
        <p:sp>
          <p:nvSpPr>
            <p:cNvPr id="182" name="TextBox 181"/>
            <p:cNvSpPr txBox="1"/>
            <p:nvPr/>
          </p:nvSpPr>
          <p:spPr>
            <a:xfrm>
              <a:off x="5884704" y="4423409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4</a:t>
              </a:r>
            </a:p>
          </p:txBody>
        </p:sp>
        <p:sp>
          <p:nvSpPr>
            <p:cNvPr id="183" name="TextBox 182"/>
            <p:cNvSpPr txBox="1"/>
            <p:nvPr/>
          </p:nvSpPr>
          <p:spPr>
            <a:xfrm>
              <a:off x="5879338" y="4875846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0</a:t>
              </a:r>
            </a:p>
          </p:txBody>
        </p:sp>
        <p:sp>
          <p:nvSpPr>
            <p:cNvPr id="184" name="TextBox 183"/>
            <p:cNvSpPr txBox="1"/>
            <p:nvPr/>
          </p:nvSpPr>
          <p:spPr>
            <a:xfrm>
              <a:off x="5884705" y="5328284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0</a:t>
              </a:r>
            </a:p>
          </p:txBody>
        </p:sp>
        <p:sp>
          <p:nvSpPr>
            <p:cNvPr id="185" name="TextBox 184"/>
            <p:cNvSpPr txBox="1"/>
            <p:nvPr/>
          </p:nvSpPr>
          <p:spPr>
            <a:xfrm>
              <a:off x="6377512" y="4423409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4</a:t>
              </a:r>
            </a:p>
          </p:txBody>
        </p:sp>
        <p:sp>
          <p:nvSpPr>
            <p:cNvPr id="186" name="TextBox 185"/>
            <p:cNvSpPr txBox="1"/>
            <p:nvPr/>
          </p:nvSpPr>
          <p:spPr>
            <a:xfrm>
              <a:off x="6372145" y="4875846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2</a:t>
              </a:r>
            </a:p>
          </p:txBody>
        </p:sp>
        <p:sp>
          <p:nvSpPr>
            <p:cNvPr id="187" name="TextBox 186"/>
            <p:cNvSpPr txBox="1"/>
            <p:nvPr/>
          </p:nvSpPr>
          <p:spPr>
            <a:xfrm>
              <a:off x="6377512" y="5328284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3</a:t>
              </a:r>
            </a:p>
          </p:txBody>
        </p:sp>
      </p:grpSp>
      <p:grpSp>
        <p:nvGrpSpPr>
          <p:cNvPr id="188" name="Group 187"/>
          <p:cNvGrpSpPr/>
          <p:nvPr/>
        </p:nvGrpSpPr>
        <p:grpSpPr>
          <a:xfrm>
            <a:off x="2920841" y="3498391"/>
            <a:ext cx="1456865" cy="1390471"/>
            <a:chOff x="5114263" y="4423409"/>
            <a:chExt cx="1552111" cy="1371600"/>
          </a:xfrm>
        </p:grpSpPr>
        <p:sp>
          <p:nvSpPr>
            <p:cNvPr id="189" name="Rectangle 188"/>
            <p:cNvSpPr/>
            <p:nvPr/>
          </p:nvSpPr>
          <p:spPr>
            <a:xfrm>
              <a:off x="5114263" y="4423409"/>
              <a:ext cx="1525644" cy="1371600"/>
            </a:xfrm>
            <a:prstGeom prst="rect">
              <a:avLst/>
            </a:prstGeom>
            <a:solidFill>
              <a:schemeClr val="accent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TextBox 189"/>
            <p:cNvSpPr txBox="1"/>
            <p:nvPr/>
          </p:nvSpPr>
          <p:spPr>
            <a:xfrm>
              <a:off x="5382103" y="4423409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/>
                <a:t>3</a:t>
              </a:r>
            </a:p>
          </p:txBody>
        </p:sp>
        <p:sp>
          <p:nvSpPr>
            <p:cNvPr id="191" name="TextBox 190"/>
            <p:cNvSpPr txBox="1"/>
            <p:nvPr/>
          </p:nvSpPr>
          <p:spPr>
            <a:xfrm>
              <a:off x="5376736" y="4875846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/>
                <a:t>1</a:t>
              </a:r>
            </a:p>
          </p:txBody>
        </p:sp>
        <p:sp>
          <p:nvSpPr>
            <p:cNvPr id="192" name="TextBox 191"/>
            <p:cNvSpPr txBox="1"/>
            <p:nvPr/>
          </p:nvSpPr>
          <p:spPr>
            <a:xfrm>
              <a:off x="5338181" y="5328284"/>
              <a:ext cx="35137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-1</a:t>
              </a:r>
            </a:p>
          </p:txBody>
        </p:sp>
        <p:sp>
          <p:nvSpPr>
            <p:cNvPr id="193" name="TextBox 192"/>
            <p:cNvSpPr txBox="1"/>
            <p:nvPr/>
          </p:nvSpPr>
          <p:spPr>
            <a:xfrm>
              <a:off x="5884704" y="4423409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4</a:t>
              </a:r>
            </a:p>
          </p:txBody>
        </p:sp>
        <p:sp>
          <p:nvSpPr>
            <p:cNvPr id="194" name="TextBox 193"/>
            <p:cNvSpPr txBox="1"/>
            <p:nvPr/>
          </p:nvSpPr>
          <p:spPr>
            <a:xfrm>
              <a:off x="5879338" y="4875846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0</a:t>
              </a:r>
            </a:p>
          </p:txBody>
        </p:sp>
        <p:sp>
          <p:nvSpPr>
            <p:cNvPr id="195" name="TextBox 194"/>
            <p:cNvSpPr txBox="1"/>
            <p:nvPr/>
          </p:nvSpPr>
          <p:spPr>
            <a:xfrm>
              <a:off x="5884705" y="5328284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0</a:t>
              </a:r>
            </a:p>
          </p:txBody>
        </p:sp>
        <p:sp>
          <p:nvSpPr>
            <p:cNvPr id="196" name="TextBox 195"/>
            <p:cNvSpPr txBox="1"/>
            <p:nvPr/>
          </p:nvSpPr>
          <p:spPr>
            <a:xfrm>
              <a:off x="6377512" y="4423409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4</a:t>
              </a:r>
            </a:p>
          </p:txBody>
        </p:sp>
        <p:sp>
          <p:nvSpPr>
            <p:cNvPr id="197" name="TextBox 196"/>
            <p:cNvSpPr txBox="1"/>
            <p:nvPr/>
          </p:nvSpPr>
          <p:spPr>
            <a:xfrm>
              <a:off x="6372145" y="4875846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2</a:t>
              </a:r>
            </a:p>
          </p:txBody>
        </p:sp>
        <p:sp>
          <p:nvSpPr>
            <p:cNvPr id="198" name="TextBox 197"/>
            <p:cNvSpPr txBox="1"/>
            <p:nvPr/>
          </p:nvSpPr>
          <p:spPr>
            <a:xfrm>
              <a:off x="6377512" y="5328284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3</a:t>
              </a:r>
            </a:p>
          </p:txBody>
        </p:sp>
      </p:grpSp>
      <p:grpSp>
        <p:nvGrpSpPr>
          <p:cNvPr id="199" name="Group 198"/>
          <p:cNvGrpSpPr/>
          <p:nvPr/>
        </p:nvGrpSpPr>
        <p:grpSpPr>
          <a:xfrm>
            <a:off x="1054630" y="4416807"/>
            <a:ext cx="1456865" cy="1390471"/>
            <a:chOff x="5114263" y="4423409"/>
            <a:chExt cx="1552111" cy="1371600"/>
          </a:xfrm>
        </p:grpSpPr>
        <p:sp>
          <p:nvSpPr>
            <p:cNvPr id="200" name="Rectangle 199"/>
            <p:cNvSpPr/>
            <p:nvPr/>
          </p:nvSpPr>
          <p:spPr>
            <a:xfrm>
              <a:off x="5114263" y="4423409"/>
              <a:ext cx="1525644" cy="1371600"/>
            </a:xfrm>
            <a:prstGeom prst="rect">
              <a:avLst/>
            </a:prstGeom>
            <a:solidFill>
              <a:schemeClr val="accent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" name="TextBox 200"/>
            <p:cNvSpPr txBox="1"/>
            <p:nvPr/>
          </p:nvSpPr>
          <p:spPr>
            <a:xfrm>
              <a:off x="5382103" y="4423409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/>
                <a:t>3</a:t>
              </a:r>
            </a:p>
          </p:txBody>
        </p:sp>
        <p:sp>
          <p:nvSpPr>
            <p:cNvPr id="202" name="TextBox 201"/>
            <p:cNvSpPr txBox="1"/>
            <p:nvPr/>
          </p:nvSpPr>
          <p:spPr>
            <a:xfrm>
              <a:off x="5376736" y="4875846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/>
                <a:t>1</a:t>
              </a:r>
            </a:p>
          </p:txBody>
        </p:sp>
        <p:sp>
          <p:nvSpPr>
            <p:cNvPr id="203" name="TextBox 202"/>
            <p:cNvSpPr txBox="1"/>
            <p:nvPr/>
          </p:nvSpPr>
          <p:spPr>
            <a:xfrm>
              <a:off x="5338181" y="5328284"/>
              <a:ext cx="35137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-1</a:t>
              </a:r>
            </a:p>
          </p:txBody>
        </p:sp>
        <p:sp>
          <p:nvSpPr>
            <p:cNvPr id="204" name="TextBox 203"/>
            <p:cNvSpPr txBox="1"/>
            <p:nvPr/>
          </p:nvSpPr>
          <p:spPr>
            <a:xfrm>
              <a:off x="5884704" y="4423409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4</a:t>
              </a:r>
            </a:p>
          </p:txBody>
        </p:sp>
        <p:sp>
          <p:nvSpPr>
            <p:cNvPr id="205" name="TextBox 204"/>
            <p:cNvSpPr txBox="1"/>
            <p:nvPr/>
          </p:nvSpPr>
          <p:spPr>
            <a:xfrm>
              <a:off x="5879338" y="4875846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0</a:t>
              </a:r>
            </a:p>
          </p:txBody>
        </p:sp>
        <p:sp>
          <p:nvSpPr>
            <p:cNvPr id="206" name="TextBox 205"/>
            <p:cNvSpPr txBox="1"/>
            <p:nvPr/>
          </p:nvSpPr>
          <p:spPr>
            <a:xfrm>
              <a:off x="5884705" y="5328284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0</a:t>
              </a:r>
            </a:p>
          </p:txBody>
        </p:sp>
        <p:sp>
          <p:nvSpPr>
            <p:cNvPr id="207" name="TextBox 206"/>
            <p:cNvSpPr txBox="1"/>
            <p:nvPr/>
          </p:nvSpPr>
          <p:spPr>
            <a:xfrm>
              <a:off x="6377512" y="4423409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4</a:t>
              </a:r>
            </a:p>
          </p:txBody>
        </p:sp>
        <p:sp>
          <p:nvSpPr>
            <p:cNvPr id="208" name="TextBox 207"/>
            <p:cNvSpPr txBox="1"/>
            <p:nvPr/>
          </p:nvSpPr>
          <p:spPr>
            <a:xfrm>
              <a:off x="6372145" y="4875846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2</a:t>
              </a:r>
            </a:p>
          </p:txBody>
        </p:sp>
        <p:sp>
          <p:nvSpPr>
            <p:cNvPr id="209" name="TextBox 208"/>
            <p:cNvSpPr txBox="1"/>
            <p:nvPr/>
          </p:nvSpPr>
          <p:spPr>
            <a:xfrm>
              <a:off x="6377512" y="5328284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3</a:t>
              </a:r>
            </a:p>
          </p:txBody>
        </p:sp>
      </p:grpSp>
      <p:grpSp>
        <p:nvGrpSpPr>
          <p:cNvPr id="210" name="Group 209"/>
          <p:cNvGrpSpPr/>
          <p:nvPr/>
        </p:nvGrpSpPr>
        <p:grpSpPr>
          <a:xfrm>
            <a:off x="1988041" y="4407506"/>
            <a:ext cx="1456865" cy="1390471"/>
            <a:chOff x="5114263" y="4423409"/>
            <a:chExt cx="1552111" cy="1371600"/>
          </a:xfrm>
        </p:grpSpPr>
        <p:sp>
          <p:nvSpPr>
            <p:cNvPr id="211" name="Rectangle 210"/>
            <p:cNvSpPr/>
            <p:nvPr/>
          </p:nvSpPr>
          <p:spPr>
            <a:xfrm>
              <a:off x="5114263" y="4423409"/>
              <a:ext cx="1525644" cy="1371600"/>
            </a:xfrm>
            <a:prstGeom prst="rect">
              <a:avLst/>
            </a:prstGeom>
            <a:solidFill>
              <a:schemeClr val="accent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TextBox 211"/>
            <p:cNvSpPr txBox="1"/>
            <p:nvPr/>
          </p:nvSpPr>
          <p:spPr>
            <a:xfrm>
              <a:off x="5382103" y="4423409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/>
                <a:t>3</a:t>
              </a:r>
            </a:p>
          </p:txBody>
        </p:sp>
        <p:sp>
          <p:nvSpPr>
            <p:cNvPr id="213" name="TextBox 212"/>
            <p:cNvSpPr txBox="1"/>
            <p:nvPr/>
          </p:nvSpPr>
          <p:spPr>
            <a:xfrm>
              <a:off x="5376736" y="4875846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/>
                <a:t>1</a:t>
              </a:r>
            </a:p>
          </p:txBody>
        </p:sp>
        <p:sp>
          <p:nvSpPr>
            <p:cNvPr id="214" name="TextBox 213"/>
            <p:cNvSpPr txBox="1"/>
            <p:nvPr/>
          </p:nvSpPr>
          <p:spPr>
            <a:xfrm>
              <a:off x="5338181" y="5328284"/>
              <a:ext cx="35137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-1</a:t>
              </a:r>
            </a:p>
          </p:txBody>
        </p:sp>
        <p:sp>
          <p:nvSpPr>
            <p:cNvPr id="215" name="TextBox 214"/>
            <p:cNvSpPr txBox="1"/>
            <p:nvPr/>
          </p:nvSpPr>
          <p:spPr>
            <a:xfrm>
              <a:off x="5884704" y="4423409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4</a:t>
              </a:r>
            </a:p>
          </p:txBody>
        </p:sp>
        <p:sp>
          <p:nvSpPr>
            <p:cNvPr id="216" name="TextBox 215"/>
            <p:cNvSpPr txBox="1"/>
            <p:nvPr/>
          </p:nvSpPr>
          <p:spPr>
            <a:xfrm>
              <a:off x="5879338" y="4875846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0</a:t>
              </a:r>
            </a:p>
          </p:txBody>
        </p:sp>
        <p:sp>
          <p:nvSpPr>
            <p:cNvPr id="217" name="TextBox 216"/>
            <p:cNvSpPr txBox="1"/>
            <p:nvPr/>
          </p:nvSpPr>
          <p:spPr>
            <a:xfrm>
              <a:off x="5884705" y="5328284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0</a:t>
              </a:r>
            </a:p>
          </p:txBody>
        </p:sp>
        <p:sp>
          <p:nvSpPr>
            <p:cNvPr id="218" name="TextBox 217"/>
            <p:cNvSpPr txBox="1"/>
            <p:nvPr/>
          </p:nvSpPr>
          <p:spPr>
            <a:xfrm>
              <a:off x="6377512" y="4423409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4</a:t>
              </a:r>
            </a:p>
          </p:txBody>
        </p:sp>
        <p:sp>
          <p:nvSpPr>
            <p:cNvPr id="219" name="TextBox 218"/>
            <p:cNvSpPr txBox="1"/>
            <p:nvPr/>
          </p:nvSpPr>
          <p:spPr>
            <a:xfrm>
              <a:off x="6372145" y="4875846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2</a:t>
              </a:r>
            </a:p>
          </p:txBody>
        </p:sp>
        <p:sp>
          <p:nvSpPr>
            <p:cNvPr id="220" name="TextBox 219"/>
            <p:cNvSpPr txBox="1"/>
            <p:nvPr/>
          </p:nvSpPr>
          <p:spPr>
            <a:xfrm>
              <a:off x="6377512" y="5328284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3</a:t>
              </a:r>
            </a:p>
          </p:txBody>
        </p:sp>
      </p:grpSp>
      <p:grpSp>
        <p:nvGrpSpPr>
          <p:cNvPr id="221" name="Group 220"/>
          <p:cNvGrpSpPr/>
          <p:nvPr/>
        </p:nvGrpSpPr>
        <p:grpSpPr>
          <a:xfrm>
            <a:off x="2920841" y="4416806"/>
            <a:ext cx="1456865" cy="1390471"/>
            <a:chOff x="5114263" y="4423409"/>
            <a:chExt cx="1552111" cy="1371600"/>
          </a:xfrm>
        </p:grpSpPr>
        <p:sp>
          <p:nvSpPr>
            <p:cNvPr id="222" name="Rectangle 221"/>
            <p:cNvSpPr/>
            <p:nvPr/>
          </p:nvSpPr>
          <p:spPr>
            <a:xfrm>
              <a:off x="5114263" y="4423409"/>
              <a:ext cx="1525644" cy="1371600"/>
            </a:xfrm>
            <a:prstGeom prst="rect">
              <a:avLst/>
            </a:prstGeom>
            <a:solidFill>
              <a:schemeClr val="accent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TextBox 222"/>
            <p:cNvSpPr txBox="1"/>
            <p:nvPr/>
          </p:nvSpPr>
          <p:spPr>
            <a:xfrm>
              <a:off x="5382103" y="4423409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/>
                <a:t>3</a:t>
              </a:r>
            </a:p>
          </p:txBody>
        </p:sp>
        <p:sp>
          <p:nvSpPr>
            <p:cNvPr id="224" name="TextBox 223"/>
            <p:cNvSpPr txBox="1"/>
            <p:nvPr/>
          </p:nvSpPr>
          <p:spPr>
            <a:xfrm>
              <a:off x="5376736" y="4875846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/>
                <a:t>1</a:t>
              </a:r>
            </a:p>
          </p:txBody>
        </p:sp>
        <p:sp>
          <p:nvSpPr>
            <p:cNvPr id="225" name="TextBox 224"/>
            <p:cNvSpPr txBox="1"/>
            <p:nvPr/>
          </p:nvSpPr>
          <p:spPr>
            <a:xfrm>
              <a:off x="5338181" y="5328284"/>
              <a:ext cx="35137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-1</a:t>
              </a:r>
            </a:p>
          </p:txBody>
        </p:sp>
        <p:sp>
          <p:nvSpPr>
            <p:cNvPr id="226" name="TextBox 225"/>
            <p:cNvSpPr txBox="1"/>
            <p:nvPr/>
          </p:nvSpPr>
          <p:spPr>
            <a:xfrm>
              <a:off x="5884704" y="4423409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4</a:t>
              </a:r>
            </a:p>
          </p:txBody>
        </p:sp>
        <p:sp>
          <p:nvSpPr>
            <p:cNvPr id="227" name="TextBox 226"/>
            <p:cNvSpPr txBox="1"/>
            <p:nvPr/>
          </p:nvSpPr>
          <p:spPr>
            <a:xfrm>
              <a:off x="5879338" y="4875846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0</a:t>
              </a:r>
            </a:p>
          </p:txBody>
        </p:sp>
        <p:sp>
          <p:nvSpPr>
            <p:cNvPr id="228" name="TextBox 227"/>
            <p:cNvSpPr txBox="1"/>
            <p:nvPr/>
          </p:nvSpPr>
          <p:spPr>
            <a:xfrm>
              <a:off x="5884705" y="5328284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0</a:t>
              </a:r>
            </a:p>
          </p:txBody>
        </p:sp>
        <p:sp>
          <p:nvSpPr>
            <p:cNvPr id="229" name="TextBox 228"/>
            <p:cNvSpPr txBox="1"/>
            <p:nvPr/>
          </p:nvSpPr>
          <p:spPr>
            <a:xfrm>
              <a:off x="6377512" y="4423409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4</a:t>
              </a:r>
            </a:p>
          </p:txBody>
        </p:sp>
        <p:sp>
          <p:nvSpPr>
            <p:cNvPr id="230" name="TextBox 229"/>
            <p:cNvSpPr txBox="1"/>
            <p:nvPr/>
          </p:nvSpPr>
          <p:spPr>
            <a:xfrm>
              <a:off x="6372145" y="4875846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2</a:t>
              </a:r>
            </a:p>
          </p:txBody>
        </p:sp>
        <p:sp>
          <p:nvSpPr>
            <p:cNvPr id="231" name="TextBox 230"/>
            <p:cNvSpPr txBox="1"/>
            <p:nvPr/>
          </p:nvSpPr>
          <p:spPr>
            <a:xfrm>
              <a:off x="6377512" y="5328284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3</a:t>
              </a:r>
            </a:p>
          </p:txBody>
        </p:sp>
      </p:grpSp>
      <p:graphicFrame>
        <p:nvGraphicFramePr>
          <p:cNvPr id="11" name="Table 10"/>
          <p:cNvGraphicFramePr>
            <a:graphicFrameLocks noGrp="1"/>
          </p:cNvGraphicFramePr>
          <p:nvPr/>
        </p:nvGraphicFramePr>
        <p:xfrm>
          <a:off x="8729345" y="3547745"/>
          <a:ext cx="1968500" cy="1651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0715"/>
                <a:gridCol w="671830"/>
                <a:gridCol w="655955"/>
              </a:tblGrid>
              <a:tr h="716915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91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1"/>
                          </a:solidFill>
                        </a:rPr>
                        <a:t>100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1"/>
                          </a:solidFill>
                        </a:rPr>
                        <a:t>83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466725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1"/>
                          </a:solidFill>
                        </a:rPr>
                        <a:t>69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1"/>
                          </a:solidFill>
                        </a:rPr>
                        <a:t>91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1"/>
                          </a:solidFill>
                        </a:rPr>
                        <a:t>127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467360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1"/>
                          </a:solidFill>
                        </a:rPr>
                        <a:t>44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1"/>
                          </a:solidFill>
                        </a:rPr>
                        <a:t>72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74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" name="Text Box 2"/>
          <p:cNvSpPr txBox="1"/>
          <p:nvPr/>
        </p:nvSpPr>
        <p:spPr>
          <a:xfrm>
            <a:off x="2841735" y="1752600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dirty="0" smtClean="0">
                <a:sym typeface="+mn-ea"/>
              </a:rPr>
              <a:t>Padding=0, Stride 2, n=7x7, filter=3x3</a:t>
            </a:r>
            <a:endParaRPr lang="en-US" dirty="0"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70462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8305" y="1181078"/>
            <a:ext cx="12114196" cy="1325563"/>
          </a:xfrm>
        </p:spPr>
        <p:txBody>
          <a:bodyPr anchor="t"/>
          <a:lstStyle/>
          <a:p>
            <a:r>
              <a:rPr lang="en-US" dirty="0"/>
              <a:t>Computer Vision Problems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10704" y="1813380"/>
            <a:ext cx="35878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panose="02040604050505020304" charset="0"/>
                <a:ea typeface="Century Schoolbook" panose="02040604050505020304" charset="0"/>
                <a:cs typeface="Century Schoolbook" panose="02040604050505020304" charset="0"/>
              </a:rPr>
              <a:t>Image Classification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2293846" y="3370684"/>
            <a:ext cx="1174616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468462" y="3109074"/>
            <a:ext cx="17828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panose="02040604050505020304" charset="0"/>
                <a:ea typeface="Century Schoolbook" panose="02040604050505020304" charset="0"/>
                <a:cs typeface="Century Schoolbook" panose="02040604050505020304" charset="0"/>
              </a:rPr>
              <a:t>Cat? (0/1)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786586" y="1869520"/>
            <a:ext cx="38427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panose="02040604050505020304" charset="0"/>
                <a:ea typeface="Century Schoolbook" panose="02040604050505020304" charset="0"/>
                <a:cs typeface="Century Schoolbook" panose="02040604050505020304" charset="0"/>
              </a:rPr>
              <a:t>Neural Style Transfer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3092191" y="4128657"/>
            <a:ext cx="3606800" cy="2608185"/>
            <a:chOff x="517103" y="4034110"/>
            <a:chExt cx="3606800" cy="2608185"/>
          </a:xfrm>
        </p:grpSpPr>
        <p:sp>
          <p:nvSpPr>
            <p:cNvPr id="15" name="TextBox 14"/>
            <p:cNvSpPr txBox="1"/>
            <p:nvPr/>
          </p:nvSpPr>
          <p:spPr>
            <a:xfrm>
              <a:off x="761473" y="4034110"/>
              <a:ext cx="286328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entury Schoolbook" panose="02040604050505020304" charset="0"/>
                  <a:ea typeface="Century Schoolbook" panose="02040604050505020304" charset="0"/>
                  <a:cs typeface="Century Schoolbook" panose="02040604050505020304" charset="0"/>
                </a:rPr>
                <a:t>Object detection</a:t>
              </a:r>
            </a:p>
          </p:txBody>
        </p:sp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7103" y="4613470"/>
              <a:ext cx="3606800" cy="2028825"/>
            </a:xfrm>
            <a:prstGeom prst="rect">
              <a:avLst/>
            </a:prstGeom>
          </p:spPr>
        </p:pic>
      </p:grp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305" y="2392740"/>
            <a:ext cx="1798157" cy="179972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6935" y="2462282"/>
            <a:ext cx="2308886" cy="173166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2870" y="2463641"/>
            <a:ext cx="2305259" cy="1728945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8421378" y="4311210"/>
            <a:ext cx="2848010" cy="2382942"/>
            <a:chOff x="8285312" y="3962192"/>
            <a:chExt cx="2848010" cy="2382942"/>
          </a:xfrm>
        </p:grpSpPr>
        <p:sp>
          <p:nvSpPr>
            <p:cNvPr id="24" name="Left Brace 23"/>
            <p:cNvSpPr/>
            <p:nvPr/>
          </p:nvSpPr>
          <p:spPr>
            <a:xfrm rot="16200000">
              <a:off x="9539205" y="2708299"/>
              <a:ext cx="340223" cy="2848010"/>
            </a:xfrm>
            <a:prstGeom prst="leftBrace">
              <a:avLst>
                <a:gd name="adj1" fmla="val 30015"/>
                <a:gd name="adj2" fmla="val 50000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54873" y="4613470"/>
              <a:ext cx="2308886" cy="1731664"/>
            </a:xfrm>
            <a:prstGeom prst="rect">
              <a:avLst/>
            </a:prstGeom>
          </p:spPr>
        </p:pic>
      </p:grpSp>
      <p:sp>
        <p:nvSpPr>
          <p:cNvPr id="5" name="TextBox 4"/>
          <p:cNvSpPr txBox="1"/>
          <p:nvPr/>
        </p:nvSpPr>
        <p:spPr>
          <a:xfrm>
            <a:off x="873152" y="4205601"/>
            <a:ext cx="752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64x64</a:t>
            </a:r>
          </a:p>
        </p:txBody>
      </p:sp>
    </p:spTree>
    <p:extLst>
      <p:ext uri="{BB962C8B-B14F-4D97-AF65-F5344CB8AC3E}">
        <p14:creationId xmlns:p14="http://schemas.microsoft.com/office/powerpoint/2010/main" val="4221288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9432" y="64615"/>
            <a:ext cx="10413344" cy="521267"/>
          </a:xfrm>
        </p:spPr>
        <p:txBody>
          <a:bodyPr anchor="t">
            <a:normAutofit fontScale="90000"/>
          </a:bodyPr>
          <a:lstStyle/>
          <a:p>
            <a:r>
              <a:rPr lang="en-US" dirty="0"/>
              <a:t>Multiple filters</a:t>
            </a:r>
          </a:p>
        </p:txBody>
      </p:sp>
      <p:graphicFrame>
        <p:nvGraphicFramePr>
          <p:cNvPr id="18" name="Table 17"/>
          <p:cNvGraphicFramePr>
            <a:graphicFrameLocks noGrp="1"/>
          </p:cNvGraphicFramePr>
          <p:nvPr/>
        </p:nvGraphicFramePr>
        <p:xfrm>
          <a:off x="1018834" y="2173512"/>
          <a:ext cx="2746830" cy="27419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805"/>
                <a:gridCol w="457805"/>
                <a:gridCol w="457805"/>
                <a:gridCol w="457805"/>
                <a:gridCol w="457805"/>
                <a:gridCol w="457805"/>
              </a:tblGrid>
              <a:tr h="45699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</a:tr>
              <a:tr h="45699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</a:tr>
              <a:tr h="45699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</a:tr>
              <a:tr h="45699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</a:tr>
              <a:tr h="45699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</a:tr>
              <a:tr h="45699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43" name="TextBox 42"/>
              <p:cNvSpPr txBox="1"/>
              <p:nvPr/>
            </p:nvSpPr>
            <p:spPr>
              <a:xfrm>
                <a:off x="6765310" y="2896836"/>
                <a:ext cx="58381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5310" y="2896836"/>
                <a:ext cx="583813" cy="584775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/>
          <p:cNvSpPr txBox="1"/>
          <p:nvPr/>
        </p:nvSpPr>
        <p:spPr>
          <a:xfrm>
            <a:off x="1706805" y="4915506"/>
            <a:ext cx="14526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6 x 6 </a:t>
            </a:r>
            <a:r>
              <a:rPr lang="en-US" sz="2800" dirty="0" smtClean="0"/>
              <a:t>x 1 </a:t>
            </a:r>
            <a:endParaRPr lang="en-US" sz="2800" dirty="0"/>
          </a:p>
        </p:txBody>
      </p:sp>
      <p:sp>
        <p:nvSpPr>
          <p:cNvPr id="45" name="TextBox 44"/>
          <p:cNvSpPr txBox="1"/>
          <p:nvPr/>
        </p:nvSpPr>
        <p:spPr>
          <a:xfrm>
            <a:off x="8092387" y="4063514"/>
            <a:ext cx="8691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4 x 4</a:t>
            </a:r>
          </a:p>
        </p:txBody>
      </p:sp>
      <p:graphicFrame>
        <p:nvGraphicFramePr>
          <p:cNvPr id="48" name="Table 4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7029053"/>
              </p:ext>
            </p:extLst>
          </p:nvPr>
        </p:nvGraphicFramePr>
        <p:xfrm>
          <a:off x="5060889" y="4877357"/>
          <a:ext cx="1157724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5908"/>
                <a:gridCol w="385908"/>
                <a:gridCol w="385908"/>
              </a:tblGrid>
              <a:tr h="33615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</a:tr>
              <a:tr h="33615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</a:tr>
              <a:tr h="33615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</a:tr>
            </a:tbl>
          </a:graphicData>
        </a:graphic>
      </p:graphicFrame>
      <p:sp>
        <p:nvSpPr>
          <p:cNvPr id="49" name="TextBox 48"/>
          <p:cNvSpPr txBox="1"/>
          <p:nvPr/>
        </p:nvSpPr>
        <p:spPr>
          <a:xfrm>
            <a:off x="5101720" y="6009660"/>
            <a:ext cx="16635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3 x 3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0" name="TextBox 49"/>
              <p:cNvSpPr txBox="1"/>
              <p:nvPr/>
            </p:nvSpPr>
            <p:spPr>
              <a:xfrm>
                <a:off x="4244794" y="4937710"/>
                <a:ext cx="47641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4794" y="4937710"/>
                <a:ext cx="476412" cy="584775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1" name="Table 5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1503694"/>
              </p:ext>
            </p:extLst>
          </p:nvPr>
        </p:nvGraphicFramePr>
        <p:xfrm>
          <a:off x="7656712" y="2504342"/>
          <a:ext cx="1467116" cy="14673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6779"/>
                <a:gridCol w="366779"/>
                <a:gridCol w="366779"/>
                <a:gridCol w="366779"/>
              </a:tblGrid>
              <a:tr h="366838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66838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66838">
                <a:tc>
                  <a:txBody>
                    <a:bodyPr/>
                    <a:lstStyle/>
                    <a:p>
                      <a:endParaRPr lang="en-US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66838">
                <a:tc>
                  <a:txBody>
                    <a:bodyPr/>
                    <a:lstStyle/>
                    <a:p>
                      <a:endParaRPr lang="en-US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4" name="Table 5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7449602"/>
              </p:ext>
            </p:extLst>
          </p:nvPr>
        </p:nvGraphicFramePr>
        <p:xfrm>
          <a:off x="5051960" y="2611375"/>
          <a:ext cx="1157724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5908"/>
                <a:gridCol w="385908"/>
                <a:gridCol w="385908"/>
              </a:tblGrid>
              <a:tr h="33615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</a:tr>
              <a:tr h="33615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</a:tr>
              <a:tr h="33615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55" name="TextBox 54"/>
              <p:cNvSpPr txBox="1"/>
              <p:nvPr/>
            </p:nvSpPr>
            <p:spPr>
              <a:xfrm>
                <a:off x="4337342" y="2867628"/>
                <a:ext cx="47641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55" name="TextBox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7342" y="2867628"/>
                <a:ext cx="476412" cy="584775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TextBox 55"/>
          <p:cNvSpPr txBox="1"/>
          <p:nvPr/>
        </p:nvSpPr>
        <p:spPr>
          <a:xfrm>
            <a:off x="5101720" y="3812930"/>
            <a:ext cx="16635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3 x 3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7" name="TextBox 56"/>
              <p:cNvSpPr txBox="1"/>
              <p:nvPr/>
            </p:nvSpPr>
            <p:spPr>
              <a:xfrm>
                <a:off x="6765310" y="5043743"/>
                <a:ext cx="58381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57" name="TextBox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5310" y="5043743"/>
                <a:ext cx="583813" cy="584775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TextBox 57"/>
          <p:cNvSpPr txBox="1"/>
          <p:nvPr/>
        </p:nvSpPr>
        <p:spPr>
          <a:xfrm>
            <a:off x="7955696" y="6334780"/>
            <a:ext cx="8691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4 x 4</a:t>
            </a:r>
          </a:p>
        </p:txBody>
      </p:sp>
      <p:graphicFrame>
        <p:nvGraphicFramePr>
          <p:cNvPr id="60" name="Table 5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2360707"/>
              </p:ext>
            </p:extLst>
          </p:nvPr>
        </p:nvGraphicFramePr>
        <p:xfrm>
          <a:off x="7651131" y="4808230"/>
          <a:ext cx="1467116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6779"/>
                <a:gridCol w="366779"/>
                <a:gridCol w="366779"/>
                <a:gridCol w="366779"/>
              </a:tblGrid>
              <a:tr h="35212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5212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5212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5212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4" name="Title 1"/>
          <p:cNvSpPr>
            <a:spLocks noGrp="1"/>
          </p:cNvSpPr>
          <p:nvPr/>
        </p:nvSpPr>
        <p:spPr>
          <a:xfrm>
            <a:off x="581192" y="702156"/>
            <a:ext cx="11029616" cy="1013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/>
              <a:t>Multiple filters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8360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  <p:bldP spid="50" grpId="0"/>
      <p:bldP spid="57" grpId="0"/>
      <p:bldP spid="5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Building blocks of </a:t>
            </a:r>
            <a:r>
              <a:rPr lang="en-US" dirty="0" smtClean="0"/>
              <a:t>CNN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5923"/>
          <a:stretch>
            <a:fillRect/>
          </a:stretch>
        </p:blipFill>
        <p:spPr>
          <a:xfrm>
            <a:off x="2889624" y="1799302"/>
            <a:ext cx="6412752" cy="4989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092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Building blocks of CNN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86507" y="1787933"/>
            <a:ext cx="5567790" cy="5024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071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Pooling layer/Subsampling layer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2596" y="1435182"/>
            <a:ext cx="11148691" cy="4513006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/>
              <a:t>Reduces the spatial dimensions of the previous layer by </a:t>
            </a:r>
            <a:r>
              <a:rPr lang="en-US" sz="2400" dirty="0" err="1"/>
              <a:t>downsampling</a:t>
            </a:r>
            <a:r>
              <a:rPr lang="en-US" sz="2400" dirty="0"/>
              <a:t>. </a:t>
            </a:r>
            <a:r>
              <a:rPr lang="en-US" sz="2400" dirty="0" smtClean="0"/>
              <a:t> Also </a:t>
            </a:r>
            <a:r>
              <a:rPr lang="en-US" sz="2400" dirty="0"/>
              <a:t>called </a:t>
            </a:r>
            <a:r>
              <a:rPr lang="en-US" sz="2400" b="1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pooling layer</a:t>
            </a:r>
            <a:r>
              <a:rPr lang="en-US" sz="2400" dirty="0"/>
              <a:t>. </a:t>
            </a:r>
            <a:endParaRPr lang="en-US" sz="2400" dirty="0" smtClean="0"/>
          </a:p>
          <a:p>
            <a:r>
              <a:rPr lang="en-US" sz="2400" dirty="0" smtClean="0"/>
              <a:t>No </a:t>
            </a:r>
            <a:r>
              <a:rPr lang="en-US" sz="2400" dirty="0"/>
              <a:t>adjustable weights. Just a fixed </a:t>
            </a:r>
            <a:r>
              <a:rPr lang="en-US" sz="2400" dirty="0" smtClean="0"/>
              <a:t>down sampling </a:t>
            </a:r>
            <a:r>
              <a:rPr lang="en-US" sz="2400" dirty="0"/>
              <a:t>procedure. </a:t>
            </a:r>
          </a:p>
          <a:p>
            <a:r>
              <a:rPr lang="en-US" sz="2400" dirty="0" smtClean="0"/>
              <a:t>Reduces </a:t>
            </a:r>
            <a:r>
              <a:rPr lang="en-US" sz="2400" dirty="0"/>
              <a:t>computations in subsequent layers. </a:t>
            </a:r>
          </a:p>
          <a:p>
            <a:r>
              <a:rPr lang="en-US" sz="2400" dirty="0" smtClean="0"/>
              <a:t>Reduces </a:t>
            </a:r>
            <a:r>
              <a:rPr lang="en-US" sz="2400" dirty="0"/>
              <a:t>number of weights in subsequent layers. This reduces </a:t>
            </a:r>
            <a:r>
              <a:rPr lang="en-US" sz="2400" dirty="0" smtClean="0"/>
              <a:t>overfitting</a:t>
            </a:r>
          </a:p>
          <a:p>
            <a:r>
              <a:rPr lang="en-US" sz="2400" dirty="0" smtClean="0"/>
              <a:t>Note </a:t>
            </a:r>
            <a:r>
              <a:rPr lang="en-US" sz="2400" dirty="0"/>
              <a:t>that pooling with larger receptive fields discards too much data. </a:t>
            </a:r>
          </a:p>
          <a:p>
            <a:r>
              <a:rPr lang="en-US" sz="2400" dirty="0" smtClean="0"/>
              <a:t>Subsampling </a:t>
            </a:r>
            <a:r>
              <a:rPr lang="en-US" sz="2400" dirty="0"/>
              <a:t>layer can be skipped if convolution layers uses stride&gt;1 since that also produces a subsampled output</a:t>
            </a:r>
            <a:r>
              <a:rPr lang="en-US" sz="2400" dirty="0" smtClean="0"/>
              <a:t>.</a:t>
            </a:r>
          </a:p>
          <a:p>
            <a:r>
              <a:rPr lang="en-US" sz="2400" dirty="0"/>
              <a:t>Depending upon the method used, there are several types of Pooling operations. </a:t>
            </a:r>
          </a:p>
          <a:p>
            <a:pPr lvl="1"/>
            <a:r>
              <a:rPr lang="en-US" sz="2000" dirty="0"/>
              <a:t>Max pooling </a:t>
            </a:r>
          </a:p>
          <a:p>
            <a:pPr lvl="1"/>
            <a:r>
              <a:rPr lang="en-US" sz="2000" dirty="0" smtClean="0"/>
              <a:t>Average </a:t>
            </a:r>
            <a:r>
              <a:rPr lang="en-US" sz="2000" dirty="0"/>
              <a:t>pooling</a:t>
            </a:r>
          </a:p>
          <a:p>
            <a:r>
              <a:rPr lang="en-US" sz="2400" dirty="0" smtClean="0"/>
              <a:t>Resultant size:  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0080" y="4779260"/>
            <a:ext cx="4043680" cy="191098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5095" y="5538153"/>
            <a:ext cx="1571625" cy="93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456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7344" y="914704"/>
            <a:ext cx="10515600" cy="1325563"/>
          </a:xfrm>
        </p:spPr>
        <p:txBody>
          <a:bodyPr anchor="t"/>
          <a:lstStyle/>
          <a:p>
            <a:r>
              <a:rPr lang="en-US" dirty="0"/>
              <a:t>Pooling layer: Max </a:t>
            </a:r>
            <a:r>
              <a:rPr lang="en-US" dirty="0" smtClean="0"/>
              <a:t>pooling</a:t>
            </a:r>
            <a:br>
              <a:rPr lang="en-US" dirty="0" smtClean="0"/>
            </a:br>
            <a:r>
              <a:rPr lang="en-US" dirty="0" smtClean="0"/>
              <a:t>n=4x4, filter 2x2, stride=2</a:t>
            </a:r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1577675" y="2565425"/>
          <a:ext cx="3212168" cy="321690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03042"/>
                <a:gridCol w="803042"/>
                <a:gridCol w="803042"/>
                <a:gridCol w="803042"/>
              </a:tblGrid>
              <a:tr h="804227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entury Schoolbook" panose="02040604050505020304" charset="0"/>
                          <a:ea typeface="Century Schoolbook" panose="02040604050505020304" charset="0"/>
                          <a:cs typeface="Century Schoolbook" panose="02040604050505020304" charset="0"/>
                        </a:rPr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entury Schoolbook" panose="02040604050505020304" charset="0"/>
                          <a:ea typeface="Century Schoolbook" panose="02040604050505020304" charset="0"/>
                          <a:cs typeface="Century Schoolbook" panose="02040604050505020304" charset="0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entury Schoolbook" panose="02040604050505020304" charset="0"/>
                          <a:ea typeface="Century Schoolbook" panose="02040604050505020304" charset="0"/>
                          <a:cs typeface="Century Schoolbook" panose="02040604050505020304" charset="0"/>
                        </a:rPr>
                        <a:t>2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entury Schoolbook" panose="02040604050505020304" charset="0"/>
                          <a:ea typeface="Century Schoolbook" panose="02040604050505020304" charset="0"/>
                          <a:cs typeface="Century Schoolbook" panose="02040604050505020304" charset="0"/>
                        </a:rPr>
                        <a:t>1</a:t>
                      </a:r>
                    </a:p>
                  </a:txBody>
                  <a:tcPr anchor="ctr">
                    <a:noFill/>
                  </a:tcPr>
                </a:tc>
              </a:tr>
              <a:tr h="804227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entury Schoolbook" panose="02040604050505020304" charset="0"/>
                          <a:ea typeface="Century Schoolbook" panose="02040604050505020304" charset="0"/>
                          <a:cs typeface="Century Schoolbook" panose="02040604050505020304" charset="0"/>
                        </a:rPr>
                        <a:t>2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entury Schoolbook" panose="02040604050505020304" charset="0"/>
                          <a:ea typeface="Century Schoolbook" panose="02040604050505020304" charset="0"/>
                          <a:cs typeface="Century Schoolbook" panose="02040604050505020304" charset="0"/>
                        </a:rPr>
                        <a:t>9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entury Schoolbook" panose="02040604050505020304" charset="0"/>
                          <a:ea typeface="Century Schoolbook" panose="02040604050505020304" charset="0"/>
                          <a:cs typeface="Century Schoolbook" panose="02040604050505020304" charset="0"/>
                        </a:rPr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entury Schoolbook" panose="02040604050505020304" charset="0"/>
                          <a:ea typeface="Century Schoolbook" panose="02040604050505020304" charset="0"/>
                          <a:cs typeface="Century Schoolbook" panose="02040604050505020304" charset="0"/>
                        </a:rPr>
                        <a:t>1</a:t>
                      </a:r>
                    </a:p>
                  </a:txBody>
                  <a:tcPr anchor="ctr">
                    <a:noFill/>
                  </a:tcPr>
                </a:tc>
              </a:tr>
              <a:tr h="804227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entury Schoolbook" panose="02040604050505020304" charset="0"/>
                          <a:ea typeface="Century Schoolbook" panose="02040604050505020304" charset="0"/>
                          <a:cs typeface="Century Schoolbook" panose="02040604050505020304" charset="0"/>
                        </a:rPr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entury Schoolbook" panose="02040604050505020304" charset="0"/>
                          <a:ea typeface="Century Schoolbook" panose="02040604050505020304" charset="0"/>
                          <a:cs typeface="Century Schoolbook" panose="02040604050505020304" charset="0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entury Schoolbook" panose="02040604050505020304" charset="0"/>
                          <a:ea typeface="Century Schoolbook" panose="02040604050505020304" charset="0"/>
                          <a:cs typeface="Century Schoolbook" panose="02040604050505020304" charset="0"/>
                        </a:rPr>
                        <a:t>2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entury Schoolbook" panose="02040604050505020304" charset="0"/>
                          <a:ea typeface="Century Schoolbook" panose="02040604050505020304" charset="0"/>
                          <a:cs typeface="Century Schoolbook" panose="02040604050505020304" charset="0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</a:tr>
              <a:tr h="804227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entury Schoolbook" panose="02040604050505020304" charset="0"/>
                          <a:ea typeface="Century Schoolbook" panose="02040604050505020304" charset="0"/>
                          <a:cs typeface="Century Schoolbook" panose="02040604050505020304" charset="0"/>
                        </a:rPr>
                        <a:t>5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entury Schoolbook" panose="02040604050505020304" charset="0"/>
                          <a:ea typeface="Century Schoolbook" panose="02040604050505020304" charset="0"/>
                          <a:cs typeface="Century Schoolbook" panose="02040604050505020304" charset="0"/>
                        </a:rPr>
                        <a:t>6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entury Schoolbook" panose="02040604050505020304" charset="0"/>
                          <a:ea typeface="Century Schoolbook" panose="02040604050505020304" charset="0"/>
                          <a:cs typeface="Century Schoolbook" panose="02040604050505020304" charset="0"/>
                        </a:rPr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entury Schoolbook" panose="02040604050505020304" charset="0"/>
                          <a:ea typeface="Century Schoolbook" panose="02040604050505020304" charset="0"/>
                          <a:cs typeface="Century Schoolbook" panose="02040604050505020304" charset="0"/>
                        </a:rPr>
                        <a:t>2</a:t>
                      </a:r>
                    </a:p>
                  </a:txBody>
                  <a:tcPr anchor="ctr">
                    <a:noFill/>
                  </a:tcPr>
                </a:tc>
              </a:tr>
            </a:tbl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8448695" y="3313218"/>
          <a:ext cx="1833968" cy="172132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16984"/>
                <a:gridCol w="916984"/>
              </a:tblGrid>
              <a:tr h="860661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latin typeface="Century Schoolbook" panose="02040604050505020304" charset="0"/>
                        <a:ea typeface="Century Schoolbook" panose="02040604050505020304" charset="0"/>
                        <a:cs typeface="Century Schoolbook" panose="0204060405050502030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dirty="0">
                        <a:solidFill>
                          <a:schemeClr val="tx1"/>
                        </a:solidFill>
                        <a:latin typeface="Century Schoolbook" panose="02040604050505020304" charset="0"/>
                        <a:ea typeface="Century Schoolbook" panose="02040604050505020304" charset="0"/>
                        <a:cs typeface="Century Schoolbook" panose="02040604050505020304" charset="0"/>
                      </a:endParaRPr>
                    </a:p>
                  </a:txBody>
                  <a:tcPr anchor="ctr">
                    <a:noFill/>
                  </a:tcPr>
                </a:tc>
              </a:tr>
              <a:tr h="860661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latin typeface="Century Schoolbook" panose="02040604050505020304" charset="0"/>
                        <a:ea typeface="Century Schoolbook" panose="02040604050505020304" charset="0"/>
                        <a:cs typeface="Century Schoolbook" panose="0204060405050502030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dirty="0">
                        <a:solidFill>
                          <a:schemeClr val="tx1"/>
                        </a:solidFill>
                        <a:latin typeface="Century Schoolbook" panose="02040604050505020304" charset="0"/>
                        <a:ea typeface="Century Schoolbook" panose="02040604050505020304" charset="0"/>
                        <a:cs typeface="Century Schoolbook" panose="02040604050505020304" charset="0"/>
                      </a:endParaRPr>
                    </a:p>
                  </a:txBody>
                  <a:tcPr anchor="ctr">
                    <a:noFill/>
                  </a:tcPr>
                </a:tc>
              </a:tr>
            </a:tbl>
          </a:graphicData>
        </a:graphic>
      </p:graphicFrame>
      <p:grpSp>
        <p:nvGrpSpPr>
          <p:cNvPr id="5" name="Group 4"/>
          <p:cNvGrpSpPr/>
          <p:nvPr/>
        </p:nvGrpSpPr>
        <p:grpSpPr>
          <a:xfrm>
            <a:off x="1577675" y="2565425"/>
            <a:ext cx="3212168" cy="3216908"/>
            <a:chOff x="1154888" y="1690354"/>
            <a:chExt cx="3212168" cy="3216908"/>
          </a:xfrm>
        </p:grpSpPr>
        <p:sp>
          <p:nvSpPr>
            <p:cNvPr id="6" name="Rectangle 5"/>
            <p:cNvSpPr/>
            <p:nvPr/>
          </p:nvSpPr>
          <p:spPr>
            <a:xfrm>
              <a:off x="1154888" y="1690354"/>
              <a:ext cx="1606084" cy="1608454"/>
            </a:xfrm>
            <a:prstGeom prst="rect">
              <a:avLst/>
            </a:prstGeom>
            <a:solidFill>
              <a:schemeClr val="accent1">
                <a:alpha val="61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2760972" y="1690354"/>
              <a:ext cx="1606084" cy="1608454"/>
            </a:xfrm>
            <a:prstGeom prst="rect">
              <a:avLst/>
            </a:prstGeom>
            <a:solidFill>
              <a:srgbClr val="00B0F0">
                <a:alpha val="61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1154888" y="3298808"/>
              <a:ext cx="1606084" cy="1608454"/>
            </a:xfrm>
            <a:prstGeom prst="rect">
              <a:avLst/>
            </a:prstGeom>
            <a:solidFill>
              <a:srgbClr val="00B050">
                <a:alpha val="61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760972" y="3298808"/>
              <a:ext cx="1606084" cy="1608454"/>
            </a:xfrm>
            <a:prstGeom prst="rect">
              <a:avLst/>
            </a:prstGeom>
            <a:solidFill>
              <a:srgbClr val="FF0000">
                <a:alpha val="61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8448695" y="3313218"/>
            <a:ext cx="1833968" cy="1721322"/>
            <a:chOff x="1154888" y="1690354"/>
            <a:chExt cx="3212168" cy="3216908"/>
          </a:xfrm>
        </p:grpSpPr>
        <p:sp>
          <p:nvSpPr>
            <p:cNvPr id="11" name="Rectangle 10"/>
            <p:cNvSpPr/>
            <p:nvPr/>
          </p:nvSpPr>
          <p:spPr>
            <a:xfrm>
              <a:off x="1154888" y="1690354"/>
              <a:ext cx="1606084" cy="1608454"/>
            </a:xfrm>
            <a:prstGeom prst="rect">
              <a:avLst/>
            </a:prstGeom>
            <a:solidFill>
              <a:schemeClr val="accent1">
                <a:alpha val="61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760972" y="1690354"/>
              <a:ext cx="1606084" cy="1608454"/>
            </a:xfrm>
            <a:prstGeom prst="rect">
              <a:avLst/>
            </a:prstGeom>
            <a:solidFill>
              <a:srgbClr val="00B0F0">
                <a:alpha val="61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154888" y="3298808"/>
              <a:ext cx="1606084" cy="1608454"/>
            </a:xfrm>
            <a:prstGeom prst="rect">
              <a:avLst/>
            </a:prstGeom>
            <a:solidFill>
              <a:srgbClr val="00B050">
                <a:alpha val="61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760972" y="3298808"/>
              <a:ext cx="1606084" cy="1608454"/>
            </a:xfrm>
            <a:prstGeom prst="rect">
              <a:avLst/>
            </a:prstGeom>
            <a:solidFill>
              <a:srgbClr val="FF0000">
                <a:alpha val="61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92212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1614" y="1018207"/>
            <a:ext cx="10501834" cy="815627"/>
          </a:xfrm>
        </p:spPr>
        <p:txBody>
          <a:bodyPr anchor="t"/>
          <a:lstStyle/>
          <a:p>
            <a:r>
              <a:rPr lang="en-US" dirty="0"/>
              <a:t>Pooling layer: Max pooling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1088606" y="2275360"/>
          <a:ext cx="3688045" cy="367877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37609"/>
                <a:gridCol w="737609"/>
                <a:gridCol w="737609"/>
                <a:gridCol w="737609"/>
                <a:gridCol w="737609"/>
              </a:tblGrid>
              <a:tr h="735754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entury Schoolbook" panose="02040604050505020304" charset="0"/>
                          <a:ea typeface="Century Schoolbook" panose="02040604050505020304" charset="0"/>
                          <a:cs typeface="Century Schoolbook" panose="02040604050505020304" charset="0"/>
                        </a:rPr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entury Schoolbook" panose="02040604050505020304" charset="0"/>
                          <a:ea typeface="Century Schoolbook" panose="02040604050505020304" charset="0"/>
                          <a:cs typeface="Century Schoolbook" panose="02040604050505020304" charset="0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entury Schoolbook" panose="02040604050505020304" charset="0"/>
                          <a:ea typeface="Century Schoolbook" panose="02040604050505020304" charset="0"/>
                          <a:cs typeface="Century Schoolbook" panose="02040604050505020304" charset="0"/>
                        </a:rPr>
                        <a:t>2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entury Schoolbook" panose="02040604050505020304" charset="0"/>
                          <a:ea typeface="Century Schoolbook" panose="02040604050505020304" charset="0"/>
                          <a:cs typeface="Century Schoolbook" panose="02040604050505020304" charset="0"/>
                        </a:rPr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entury Schoolbook" panose="02040604050505020304" charset="0"/>
                          <a:ea typeface="Century Schoolbook" panose="02040604050505020304" charset="0"/>
                          <a:cs typeface="Century Schoolbook" panose="02040604050505020304" charset="0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</a:tr>
              <a:tr h="735754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entury Schoolbook" panose="02040604050505020304" charset="0"/>
                          <a:ea typeface="Century Schoolbook" panose="02040604050505020304" charset="0"/>
                          <a:cs typeface="Century Schoolbook" panose="02040604050505020304" charset="0"/>
                        </a:rPr>
                        <a:t>2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entury Schoolbook" panose="02040604050505020304" charset="0"/>
                          <a:ea typeface="Century Schoolbook" panose="02040604050505020304" charset="0"/>
                          <a:cs typeface="Century Schoolbook" panose="02040604050505020304" charset="0"/>
                        </a:rPr>
                        <a:t>9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entury Schoolbook" panose="02040604050505020304" charset="0"/>
                          <a:ea typeface="Century Schoolbook" panose="02040604050505020304" charset="0"/>
                          <a:cs typeface="Century Schoolbook" panose="02040604050505020304" charset="0"/>
                        </a:rPr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entury Schoolbook" panose="02040604050505020304" charset="0"/>
                          <a:ea typeface="Century Schoolbook" panose="02040604050505020304" charset="0"/>
                          <a:cs typeface="Century Schoolbook" panose="02040604050505020304" charset="0"/>
                        </a:rPr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entury Schoolbook" panose="02040604050505020304" charset="0"/>
                          <a:ea typeface="Century Schoolbook" panose="02040604050505020304" charset="0"/>
                          <a:cs typeface="Century Schoolbook" panose="02040604050505020304" charset="0"/>
                        </a:rPr>
                        <a:t>5</a:t>
                      </a:r>
                    </a:p>
                  </a:txBody>
                  <a:tcPr anchor="ctr">
                    <a:noFill/>
                  </a:tcPr>
                </a:tc>
              </a:tr>
              <a:tr h="735754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entury Schoolbook" panose="02040604050505020304" charset="0"/>
                          <a:ea typeface="Century Schoolbook" panose="02040604050505020304" charset="0"/>
                          <a:cs typeface="Century Schoolbook" panose="02040604050505020304" charset="0"/>
                        </a:rPr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entury Schoolbook" panose="02040604050505020304" charset="0"/>
                          <a:ea typeface="Century Schoolbook" panose="02040604050505020304" charset="0"/>
                          <a:cs typeface="Century Schoolbook" panose="02040604050505020304" charset="0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entury Schoolbook" panose="02040604050505020304" charset="0"/>
                          <a:ea typeface="Century Schoolbook" panose="02040604050505020304" charset="0"/>
                          <a:cs typeface="Century Schoolbook" panose="02040604050505020304" charset="0"/>
                        </a:rPr>
                        <a:t>2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entury Schoolbook" panose="02040604050505020304" charset="0"/>
                          <a:ea typeface="Century Schoolbook" panose="02040604050505020304" charset="0"/>
                          <a:cs typeface="Century Schoolbook" panose="02040604050505020304" charset="0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entury Schoolbook" panose="02040604050505020304" charset="0"/>
                          <a:ea typeface="Century Schoolbook" panose="02040604050505020304" charset="0"/>
                          <a:cs typeface="Century Schoolbook" panose="02040604050505020304" charset="0"/>
                        </a:rPr>
                        <a:t>2</a:t>
                      </a:r>
                    </a:p>
                  </a:txBody>
                  <a:tcPr anchor="ctr">
                    <a:noFill/>
                  </a:tcPr>
                </a:tc>
              </a:tr>
              <a:tr h="735754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entury Schoolbook" panose="02040604050505020304" charset="0"/>
                          <a:ea typeface="Century Schoolbook" panose="02040604050505020304" charset="0"/>
                          <a:cs typeface="Century Schoolbook" panose="02040604050505020304" charset="0"/>
                        </a:rPr>
                        <a:t>8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entury Schoolbook" panose="02040604050505020304" charset="0"/>
                          <a:ea typeface="Century Schoolbook" panose="02040604050505020304" charset="0"/>
                          <a:cs typeface="Century Schoolbook" panose="02040604050505020304" charset="0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entury Schoolbook" panose="02040604050505020304" charset="0"/>
                          <a:ea typeface="Century Schoolbook" panose="02040604050505020304" charset="0"/>
                          <a:cs typeface="Century Schoolbook" panose="02040604050505020304" charset="0"/>
                        </a:rPr>
                        <a:t>5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entury Schoolbook" panose="02040604050505020304" charset="0"/>
                          <a:ea typeface="Century Schoolbook" panose="02040604050505020304" charset="0"/>
                          <a:cs typeface="Century Schoolbook" panose="02040604050505020304" charset="0"/>
                        </a:rPr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entury Schoolbook" panose="02040604050505020304" charset="0"/>
                          <a:ea typeface="Century Schoolbook" panose="02040604050505020304" charset="0"/>
                          <a:cs typeface="Century Schoolbook" panose="02040604050505020304" charset="0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</a:tr>
              <a:tr h="735754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entury Schoolbook" panose="02040604050505020304" charset="0"/>
                          <a:ea typeface="Century Schoolbook" panose="02040604050505020304" charset="0"/>
                          <a:cs typeface="Century Schoolbook" panose="02040604050505020304" charset="0"/>
                        </a:rPr>
                        <a:t>5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entury Schoolbook" panose="02040604050505020304" charset="0"/>
                          <a:ea typeface="Century Schoolbook" panose="02040604050505020304" charset="0"/>
                          <a:cs typeface="Century Schoolbook" panose="02040604050505020304" charset="0"/>
                        </a:rPr>
                        <a:t>6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entury Schoolbook" panose="02040604050505020304" charset="0"/>
                          <a:ea typeface="Century Schoolbook" panose="02040604050505020304" charset="0"/>
                          <a:cs typeface="Century Schoolbook" panose="02040604050505020304" charset="0"/>
                        </a:rPr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entury Schoolbook" panose="02040604050505020304" charset="0"/>
                          <a:ea typeface="Century Schoolbook" panose="02040604050505020304" charset="0"/>
                          <a:cs typeface="Century Schoolbook" panose="02040604050505020304" charset="0"/>
                        </a:rPr>
                        <a:t>2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entury Schoolbook" panose="02040604050505020304" charset="0"/>
                          <a:ea typeface="Century Schoolbook" panose="02040604050505020304" charset="0"/>
                          <a:cs typeface="Century Schoolbook" panose="02040604050505020304" charset="0"/>
                        </a:rPr>
                        <a:t>9</a:t>
                      </a:r>
                    </a:p>
                  </a:txBody>
                  <a:tcPr anchor="ctr">
                    <a:noFill/>
                  </a:tcPr>
                </a:tc>
              </a:tr>
            </a:tbl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8355362" y="3011851"/>
          <a:ext cx="2209563" cy="220578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36521"/>
                <a:gridCol w="736521"/>
                <a:gridCol w="736521"/>
              </a:tblGrid>
              <a:tr h="735262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latin typeface="Century Schoolbook" panose="02040604050505020304" charset="0"/>
                        <a:ea typeface="Century Schoolbook" panose="02040604050505020304" charset="0"/>
                        <a:cs typeface="Century Schoolbook" panose="0204060405050502030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dirty="0">
                        <a:solidFill>
                          <a:schemeClr val="tx1"/>
                        </a:solidFill>
                        <a:latin typeface="Century Schoolbook" panose="02040604050505020304" charset="0"/>
                        <a:ea typeface="Century Schoolbook" panose="02040604050505020304" charset="0"/>
                        <a:cs typeface="Century Schoolbook" panose="0204060405050502030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dirty="0">
                        <a:solidFill>
                          <a:schemeClr val="tx1"/>
                        </a:solidFill>
                        <a:latin typeface="Century Schoolbook" panose="02040604050505020304" charset="0"/>
                        <a:ea typeface="Century Schoolbook" panose="02040604050505020304" charset="0"/>
                        <a:cs typeface="Century Schoolbook" panose="02040604050505020304" charset="0"/>
                      </a:endParaRPr>
                    </a:p>
                  </a:txBody>
                  <a:tcPr anchor="ctr">
                    <a:noFill/>
                  </a:tcPr>
                </a:tc>
              </a:tr>
              <a:tr h="735262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latin typeface="Century Schoolbook" panose="02040604050505020304" charset="0"/>
                        <a:ea typeface="Century Schoolbook" panose="02040604050505020304" charset="0"/>
                        <a:cs typeface="Century Schoolbook" panose="0204060405050502030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dirty="0">
                        <a:solidFill>
                          <a:schemeClr val="tx1"/>
                        </a:solidFill>
                        <a:latin typeface="Century Schoolbook" panose="02040604050505020304" charset="0"/>
                        <a:ea typeface="Century Schoolbook" panose="02040604050505020304" charset="0"/>
                        <a:cs typeface="Century Schoolbook" panose="0204060405050502030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dirty="0">
                        <a:solidFill>
                          <a:schemeClr val="tx1"/>
                        </a:solidFill>
                        <a:latin typeface="Century Schoolbook" panose="02040604050505020304" charset="0"/>
                        <a:ea typeface="Century Schoolbook" panose="02040604050505020304" charset="0"/>
                        <a:cs typeface="Century Schoolbook" panose="02040604050505020304" charset="0"/>
                      </a:endParaRPr>
                    </a:p>
                  </a:txBody>
                  <a:tcPr anchor="ctr">
                    <a:noFill/>
                  </a:tcPr>
                </a:tc>
              </a:tr>
              <a:tr h="735262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latin typeface="Century Schoolbook" panose="02040604050505020304" charset="0"/>
                        <a:ea typeface="Century Schoolbook" panose="02040604050505020304" charset="0"/>
                        <a:cs typeface="Century Schoolbook" panose="0204060405050502030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dirty="0">
                        <a:solidFill>
                          <a:schemeClr val="tx1"/>
                        </a:solidFill>
                        <a:latin typeface="Century Schoolbook" panose="02040604050505020304" charset="0"/>
                        <a:ea typeface="Century Schoolbook" panose="02040604050505020304" charset="0"/>
                        <a:cs typeface="Century Schoolbook" panose="0204060405050502030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dirty="0">
                        <a:solidFill>
                          <a:schemeClr val="tx1"/>
                        </a:solidFill>
                        <a:latin typeface="Century Schoolbook" panose="02040604050505020304" charset="0"/>
                        <a:ea typeface="Century Schoolbook" panose="02040604050505020304" charset="0"/>
                        <a:cs typeface="Century Schoolbook" panose="02040604050505020304" charset="0"/>
                      </a:endParaRPr>
                    </a:p>
                  </a:txBody>
                  <a:tcPr anchor="ctr">
                    <a:noFill/>
                  </a:tcPr>
                </a:tc>
              </a:tr>
            </a:tbl>
          </a:graphicData>
        </a:graphic>
      </p:graphicFrame>
      <p:sp>
        <p:nvSpPr>
          <p:cNvPr id="10" name="Rectangle 9"/>
          <p:cNvSpPr/>
          <p:nvPr/>
        </p:nvSpPr>
        <p:spPr>
          <a:xfrm>
            <a:off x="1088606" y="2275360"/>
            <a:ext cx="2216467" cy="2205785"/>
          </a:xfrm>
          <a:prstGeom prst="rect">
            <a:avLst/>
          </a:prstGeom>
          <a:solidFill>
            <a:schemeClr val="accent1"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824394" y="2275360"/>
            <a:ext cx="2216467" cy="2205785"/>
          </a:xfrm>
          <a:prstGeom prst="rect">
            <a:avLst/>
          </a:prstGeom>
          <a:solidFill>
            <a:schemeClr val="accent1"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564734" y="2275359"/>
            <a:ext cx="2216467" cy="2205785"/>
          </a:xfrm>
          <a:prstGeom prst="rect">
            <a:avLst/>
          </a:prstGeom>
          <a:solidFill>
            <a:schemeClr val="accent1"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84056" y="3011852"/>
            <a:ext cx="2216467" cy="2205785"/>
          </a:xfrm>
          <a:prstGeom prst="rect">
            <a:avLst/>
          </a:prstGeom>
          <a:solidFill>
            <a:schemeClr val="accent1"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819844" y="3011852"/>
            <a:ext cx="2216467" cy="2205785"/>
          </a:xfrm>
          <a:prstGeom prst="rect">
            <a:avLst/>
          </a:prstGeom>
          <a:solidFill>
            <a:schemeClr val="accent1"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2551082" y="3011852"/>
            <a:ext cx="2216467" cy="2205785"/>
          </a:xfrm>
          <a:prstGeom prst="rect">
            <a:avLst/>
          </a:prstGeom>
          <a:solidFill>
            <a:schemeClr val="accent1"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090881" y="3746498"/>
            <a:ext cx="2216467" cy="2205785"/>
          </a:xfrm>
          <a:prstGeom prst="rect">
            <a:avLst/>
          </a:prstGeom>
          <a:solidFill>
            <a:schemeClr val="accent1"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810742" y="3744651"/>
            <a:ext cx="2216467" cy="2205785"/>
          </a:xfrm>
          <a:prstGeom prst="rect">
            <a:avLst/>
          </a:prstGeom>
          <a:solidFill>
            <a:schemeClr val="accent1"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2561321" y="3740957"/>
            <a:ext cx="2216467" cy="2209479"/>
          </a:xfrm>
          <a:prstGeom prst="rect">
            <a:avLst/>
          </a:prstGeom>
          <a:solidFill>
            <a:schemeClr val="accent1"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86808" y="1730494"/>
            <a:ext cx="25760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n=5x5, </a:t>
            </a:r>
            <a:r>
              <a:rPr lang="en-US" dirty="0"/>
              <a:t>filter </a:t>
            </a:r>
            <a:r>
              <a:rPr lang="en-US" dirty="0" smtClean="0"/>
              <a:t>3x3, stride=1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8065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4" grpId="0" animBg="1"/>
      <p:bldP spid="14" grpId="1" animBg="1"/>
      <p:bldP spid="9" grpId="0" animBg="1"/>
      <p:bldP spid="9" grpId="1" animBg="1"/>
      <p:bldP spid="13" grpId="0" animBg="1"/>
      <p:bldP spid="13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1612" y="1088966"/>
            <a:ext cx="11355790" cy="584915"/>
          </a:xfrm>
        </p:spPr>
        <p:txBody>
          <a:bodyPr anchor="t">
            <a:normAutofit fontScale="90000"/>
          </a:bodyPr>
          <a:lstStyle/>
          <a:p>
            <a:r>
              <a:rPr lang="en-US" dirty="0"/>
              <a:t>Pooling layer: </a:t>
            </a:r>
            <a:r>
              <a:rPr lang="en-US" dirty="0" smtClean="0"/>
              <a:t>MAX pooling, Average </a:t>
            </a:r>
            <a:r>
              <a:rPr lang="en-US" dirty="0"/>
              <a:t>pooling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8538" y="1788553"/>
            <a:ext cx="6855542" cy="404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575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of </a:t>
            </a:r>
            <a:r>
              <a:rPr lang="en-US" dirty="0" smtClean="0"/>
              <a:t>pooling layer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0367" y="2269962"/>
            <a:ext cx="8585218" cy="3688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889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Fully-connected layer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/>
              <a:t>Fully Connected (FC) layer consists of the weights and biases along with the neurons and is used to connect the neurons between two different layers. </a:t>
            </a:r>
            <a:endParaRPr lang="en-US" dirty="0" smtClean="0"/>
          </a:p>
          <a:p>
            <a:r>
              <a:rPr lang="en-US" dirty="0" smtClean="0"/>
              <a:t>These </a:t>
            </a:r>
            <a:r>
              <a:rPr lang="en-US" dirty="0"/>
              <a:t>layers are usually placed before the output layer and form the last few layers of a CNN Architecture.</a:t>
            </a:r>
          </a:p>
        </p:txBody>
      </p:sp>
    </p:spTree>
    <p:extLst>
      <p:ext uri="{BB962C8B-B14F-4D97-AF65-F5344CB8AC3E}">
        <p14:creationId xmlns:p14="http://schemas.microsoft.com/office/powerpoint/2010/main" val="840372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Flatten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Flattening is used to convert all the resultant 2-Dimensional arrays from pooled feature maps into a single long continuous linear vector. The flattened matrix is fed as input to the fully connected layer to classify the image.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8737" y="3563937"/>
            <a:ext cx="4200525" cy="237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6505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0102" y="1036414"/>
            <a:ext cx="10436977" cy="699332"/>
          </a:xfrm>
        </p:spPr>
        <p:txBody>
          <a:bodyPr anchor="t"/>
          <a:lstStyle/>
          <a:p>
            <a:r>
              <a:rPr lang="en-US" dirty="0"/>
              <a:t>Deep Learning on large images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3379242" y="2636274"/>
            <a:ext cx="1174616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712543" y="2374664"/>
            <a:ext cx="17828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panose="02040604050505020304" charset="0"/>
                <a:ea typeface="Century Schoolbook" panose="02040604050505020304" charset="0"/>
                <a:cs typeface="Century Schoolbook" panose="02040604050505020304" charset="0"/>
              </a:rPr>
              <a:t>Cat? (0/1)</a:t>
            </a:r>
          </a:p>
        </p:txBody>
      </p:sp>
      <p:grpSp>
        <p:nvGrpSpPr>
          <p:cNvPr id="174" name="Group 173"/>
          <p:cNvGrpSpPr/>
          <p:nvPr/>
        </p:nvGrpSpPr>
        <p:grpSpPr>
          <a:xfrm>
            <a:off x="7045370" y="4292191"/>
            <a:ext cx="4892587" cy="1941448"/>
            <a:chOff x="6171527" y="4133325"/>
            <a:chExt cx="4892587" cy="194144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/>
                <p:cNvSpPr txBox="1"/>
                <p:nvPr/>
              </p:nvSpPr>
              <p:spPr>
                <a:xfrm>
                  <a:off x="6174992" y="4133325"/>
                  <a:ext cx="487698" cy="51881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9" name="TextBox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74992" y="4133325"/>
                  <a:ext cx="487698" cy="518818"/>
                </a:xfrm>
                <a:prstGeom prst="rect">
                  <a:avLst/>
                </a:prstGeom>
                <a:blipFill rotWithShape="1">
                  <a:blip r:embed="rId2"/>
                </a:blipFill>
              </p:spPr>
              <p:txBody>
                <a:bodyPr/>
                <a:lstStyle/>
                <a:p>
                  <a:r>
                    <a:rPr lang="en-US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73" name="Group 172"/>
            <p:cNvGrpSpPr/>
            <p:nvPr/>
          </p:nvGrpSpPr>
          <p:grpSpPr>
            <a:xfrm>
              <a:off x="6171527" y="4259785"/>
              <a:ext cx="4892587" cy="1814988"/>
              <a:chOff x="6171527" y="4259785"/>
              <a:chExt cx="4892587" cy="181498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TextBox 9"/>
                  <p:cNvSpPr txBox="1"/>
                  <p:nvPr/>
                </p:nvSpPr>
                <p:spPr>
                  <a:xfrm>
                    <a:off x="6174992" y="4575745"/>
                    <a:ext cx="497187" cy="51881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32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3200" dirty="0"/>
                  </a:p>
                </p:txBody>
              </p:sp>
            </mc:Choice>
            <mc:Fallback xmlns="">
              <p:sp>
                <p:nvSpPr>
                  <p:cNvPr id="10" name="TextBox 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74992" y="4575745"/>
                    <a:ext cx="497187" cy="518818"/>
                  </a:xfrm>
                  <a:prstGeom prst="rect">
                    <a:avLst/>
                  </a:prstGeom>
                  <a:blipFill rotWithShape="1">
                    <a:blip r:embed="rId3"/>
                  </a:blipFill>
                </p:spPr>
                <p:txBody>
                  <a:bodyPr/>
                  <a:lstStyle/>
                  <a:p>
                    <a:r>
                      <a:rPr lang="en-US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TextBox 10"/>
                  <p:cNvSpPr txBox="1"/>
                  <p:nvPr/>
                </p:nvSpPr>
                <p:spPr>
                  <a:xfrm>
                    <a:off x="6171527" y="5582330"/>
                    <a:ext cx="523156" cy="49244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32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oMath>
                      </m:oMathPara>
                    </a14:m>
                    <a:endParaRPr lang="en-US" sz="3200" dirty="0"/>
                  </a:p>
                </p:txBody>
              </p:sp>
            </mc:Choice>
            <mc:Fallback xmlns="">
              <p:sp>
                <p:nvSpPr>
                  <p:cNvPr id="11" name="TextBox 1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71527" y="5582330"/>
                    <a:ext cx="523156" cy="492443"/>
                  </a:xfrm>
                  <a:prstGeom prst="rect">
                    <a:avLst/>
                  </a:prstGeom>
                  <a:blipFill rotWithShape="1">
                    <a:blip r:embed="rId4"/>
                  </a:blipFill>
                </p:spPr>
                <p:txBody>
                  <a:bodyPr/>
                  <a:lstStyle/>
                  <a:p>
                    <a:r>
                      <a:rPr lang="en-US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2" name="Straight Arrow Connector 11"/>
              <p:cNvCxnSpPr>
                <a:stCxn id="9" idx="3"/>
                <a:endCxn id="15" idx="2"/>
              </p:cNvCxnSpPr>
              <p:nvPr/>
            </p:nvCxnSpPr>
            <p:spPr>
              <a:xfrm>
                <a:off x="6662690" y="4392734"/>
                <a:ext cx="981659" cy="13365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/>
              <p:cNvCxnSpPr>
                <a:stCxn id="10" idx="3"/>
                <a:endCxn id="18" idx="2"/>
              </p:cNvCxnSpPr>
              <p:nvPr/>
            </p:nvCxnSpPr>
            <p:spPr>
              <a:xfrm>
                <a:off x="6672179" y="4835154"/>
                <a:ext cx="964678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/>
              <p:cNvCxnSpPr>
                <a:endCxn id="19" idx="2"/>
              </p:cNvCxnSpPr>
              <p:nvPr/>
            </p:nvCxnSpPr>
            <p:spPr>
              <a:xfrm>
                <a:off x="6661160" y="5821869"/>
                <a:ext cx="981659" cy="1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Oval 14"/>
              <p:cNvSpPr/>
              <p:nvPr/>
            </p:nvSpPr>
            <p:spPr>
              <a:xfrm>
                <a:off x="7644349" y="4261593"/>
                <a:ext cx="274320" cy="28901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TextBox 16"/>
                  <p:cNvSpPr txBox="1"/>
                  <p:nvPr/>
                </p:nvSpPr>
                <p:spPr>
                  <a:xfrm>
                    <a:off x="10550255" y="5075701"/>
                    <a:ext cx="513859" cy="61609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̂"/>
                              <m:ctrlPr>
                                <a:rPr lang="en-US" sz="3200" b="0" i="1" smtClean="0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7" name="TextBox 1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550255" y="5075701"/>
                    <a:ext cx="513859" cy="616095"/>
                  </a:xfrm>
                  <a:prstGeom prst="rect">
                    <a:avLst/>
                  </a:prstGeom>
                  <a:blipFill rotWithShape="1">
                    <a:blip r:embed="rId5"/>
                  </a:blipFill>
                </p:spPr>
                <p:txBody>
                  <a:bodyPr/>
                  <a:lstStyle/>
                  <a:p>
                    <a:r>
                      <a:rPr lang="en-US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8" name="Oval 17"/>
              <p:cNvSpPr/>
              <p:nvPr/>
            </p:nvSpPr>
            <p:spPr>
              <a:xfrm>
                <a:off x="7636857" y="4690648"/>
                <a:ext cx="274320" cy="28901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Oval 18"/>
              <p:cNvSpPr/>
              <p:nvPr/>
            </p:nvSpPr>
            <p:spPr>
              <a:xfrm>
                <a:off x="7642819" y="5677364"/>
                <a:ext cx="274320" cy="28901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Oval 19"/>
              <p:cNvSpPr/>
              <p:nvPr/>
            </p:nvSpPr>
            <p:spPr>
              <a:xfrm>
                <a:off x="8468840" y="4259785"/>
                <a:ext cx="274320" cy="28901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Oval 20"/>
              <p:cNvSpPr/>
              <p:nvPr/>
            </p:nvSpPr>
            <p:spPr>
              <a:xfrm>
                <a:off x="9531823" y="5239243"/>
                <a:ext cx="274320" cy="28901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0" name="Straight Arrow Connector 49"/>
              <p:cNvCxnSpPr>
                <a:stCxn id="15" idx="6"/>
                <a:endCxn id="20" idx="2"/>
              </p:cNvCxnSpPr>
              <p:nvPr/>
            </p:nvCxnSpPr>
            <p:spPr>
              <a:xfrm flipV="1">
                <a:off x="7918669" y="4404291"/>
                <a:ext cx="550171" cy="180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Arrow Connector 64"/>
              <p:cNvCxnSpPr>
                <a:endCxn id="18" idx="2"/>
              </p:cNvCxnSpPr>
              <p:nvPr/>
            </p:nvCxnSpPr>
            <p:spPr>
              <a:xfrm flipV="1">
                <a:off x="6646174" y="4835154"/>
                <a:ext cx="990683" cy="100008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Arrow Connector 67"/>
              <p:cNvCxnSpPr>
                <a:endCxn id="15" idx="2"/>
              </p:cNvCxnSpPr>
              <p:nvPr/>
            </p:nvCxnSpPr>
            <p:spPr>
              <a:xfrm flipV="1">
                <a:off x="6653668" y="4406099"/>
                <a:ext cx="990681" cy="141577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Arrow Connector 70"/>
              <p:cNvCxnSpPr>
                <a:stCxn id="9" idx="3"/>
                <a:endCxn id="18" idx="2"/>
              </p:cNvCxnSpPr>
              <p:nvPr/>
            </p:nvCxnSpPr>
            <p:spPr>
              <a:xfrm>
                <a:off x="6662690" y="4392734"/>
                <a:ext cx="974167" cy="44242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Arrow Connector 73"/>
              <p:cNvCxnSpPr>
                <a:stCxn id="9" idx="3"/>
                <a:endCxn id="19" idx="2"/>
              </p:cNvCxnSpPr>
              <p:nvPr/>
            </p:nvCxnSpPr>
            <p:spPr>
              <a:xfrm>
                <a:off x="6662690" y="4392734"/>
                <a:ext cx="980129" cy="1429136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Arrow Connector 76"/>
              <p:cNvCxnSpPr>
                <a:stCxn id="10" idx="3"/>
                <a:endCxn id="19" idx="2"/>
              </p:cNvCxnSpPr>
              <p:nvPr/>
            </p:nvCxnSpPr>
            <p:spPr>
              <a:xfrm>
                <a:off x="6672179" y="4835154"/>
                <a:ext cx="970640" cy="986716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1" name="TextBox 100"/>
                  <p:cNvSpPr txBox="1"/>
                  <p:nvPr/>
                </p:nvSpPr>
                <p:spPr>
                  <a:xfrm>
                    <a:off x="7588151" y="5195695"/>
                    <a:ext cx="309700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mbria Math" panose="02040503050406030204" pitchFamily="18" charset="0"/>
                            </a:rPr>
                            <m:t>⋮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01" name="TextBox 10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588151" y="5195695"/>
                    <a:ext cx="309700" cy="369332"/>
                  </a:xfrm>
                  <a:prstGeom prst="rect">
                    <a:avLst/>
                  </a:prstGeom>
                  <a:blipFill rotWithShape="1">
                    <a:blip r:embed="rId6"/>
                  </a:blipFill>
                </p:spPr>
                <p:txBody>
                  <a:bodyPr/>
                  <a:lstStyle/>
                  <a:p>
                    <a:r>
                      <a:rPr lang="en-US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2" name="TextBox 101"/>
                  <p:cNvSpPr txBox="1"/>
                  <p:nvPr/>
                </p:nvSpPr>
                <p:spPr>
                  <a:xfrm>
                    <a:off x="6277114" y="5191282"/>
                    <a:ext cx="309700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mbria Math" panose="02040503050406030204" pitchFamily="18" charset="0"/>
                            </a:rPr>
                            <m:t>⋮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02" name="TextBox 10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77114" y="5191282"/>
                    <a:ext cx="309700" cy="369332"/>
                  </a:xfrm>
                  <a:prstGeom prst="rect">
                    <a:avLst/>
                  </a:prstGeom>
                  <a:blipFill rotWithShape="1">
                    <a:blip r:embed="rId6"/>
                  </a:blipFill>
                </p:spPr>
                <p:txBody>
                  <a:bodyPr/>
                  <a:lstStyle/>
                  <a:p>
                    <a:r>
                      <a:rPr lang="en-US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13" name="Oval 112"/>
              <p:cNvSpPr/>
              <p:nvPr/>
            </p:nvSpPr>
            <p:spPr>
              <a:xfrm>
                <a:off x="8453854" y="4690648"/>
                <a:ext cx="274320" cy="28901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4" name="Straight Arrow Connector 113"/>
              <p:cNvCxnSpPr>
                <a:stCxn id="15" idx="6"/>
                <a:endCxn id="113" idx="2"/>
              </p:cNvCxnSpPr>
              <p:nvPr/>
            </p:nvCxnSpPr>
            <p:spPr>
              <a:xfrm>
                <a:off x="7918669" y="4406099"/>
                <a:ext cx="535185" cy="429055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Arrow Connector 116"/>
              <p:cNvCxnSpPr>
                <a:stCxn id="18" idx="6"/>
                <a:endCxn id="20" idx="2"/>
              </p:cNvCxnSpPr>
              <p:nvPr/>
            </p:nvCxnSpPr>
            <p:spPr>
              <a:xfrm flipV="1">
                <a:off x="7911177" y="4404291"/>
                <a:ext cx="557663" cy="430863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Arrow Connector 119"/>
              <p:cNvCxnSpPr>
                <a:stCxn id="18" idx="6"/>
                <a:endCxn id="113" idx="2"/>
              </p:cNvCxnSpPr>
              <p:nvPr/>
            </p:nvCxnSpPr>
            <p:spPr>
              <a:xfrm>
                <a:off x="7911177" y="4835154"/>
                <a:ext cx="542677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5" name="TextBox 124"/>
                  <p:cNvSpPr txBox="1"/>
                  <p:nvPr/>
                </p:nvSpPr>
                <p:spPr>
                  <a:xfrm>
                    <a:off x="8448628" y="5199083"/>
                    <a:ext cx="309700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mbria Math" panose="02040503050406030204" pitchFamily="18" charset="0"/>
                            </a:rPr>
                            <m:t>⋮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25" name="TextBox 12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448628" y="5199083"/>
                    <a:ext cx="309700" cy="369332"/>
                  </a:xfrm>
                  <a:prstGeom prst="rect">
                    <a:avLst/>
                  </a:prstGeom>
                  <a:blipFill rotWithShape="1">
                    <a:blip r:embed="rId6"/>
                  </a:blipFill>
                </p:spPr>
                <p:txBody>
                  <a:bodyPr/>
                  <a:lstStyle/>
                  <a:p>
                    <a:r>
                      <a:rPr lang="en-US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29" name="Oval 128"/>
              <p:cNvSpPr/>
              <p:nvPr/>
            </p:nvSpPr>
            <p:spPr>
              <a:xfrm>
                <a:off x="8453854" y="5677364"/>
                <a:ext cx="274320" cy="28901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0" name="Straight Arrow Connector 129"/>
              <p:cNvCxnSpPr>
                <a:stCxn id="19" idx="6"/>
                <a:endCxn id="129" idx="2"/>
              </p:cNvCxnSpPr>
              <p:nvPr/>
            </p:nvCxnSpPr>
            <p:spPr>
              <a:xfrm>
                <a:off x="7917139" y="5821870"/>
                <a:ext cx="536715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Arrow Connector 137"/>
              <p:cNvCxnSpPr>
                <a:stCxn id="129" idx="6"/>
                <a:endCxn id="21" idx="2"/>
              </p:cNvCxnSpPr>
              <p:nvPr/>
            </p:nvCxnSpPr>
            <p:spPr>
              <a:xfrm flipV="1">
                <a:off x="8728174" y="5383749"/>
                <a:ext cx="803649" cy="438121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Arrow Connector 140"/>
              <p:cNvCxnSpPr>
                <a:stCxn id="113" idx="6"/>
                <a:endCxn id="21" idx="2"/>
              </p:cNvCxnSpPr>
              <p:nvPr/>
            </p:nvCxnSpPr>
            <p:spPr>
              <a:xfrm>
                <a:off x="8728174" y="4835154"/>
                <a:ext cx="803649" cy="548595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Arrow Connector 143"/>
              <p:cNvCxnSpPr>
                <a:stCxn id="20" idx="6"/>
                <a:endCxn id="21" idx="2"/>
              </p:cNvCxnSpPr>
              <p:nvPr/>
            </p:nvCxnSpPr>
            <p:spPr>
              <a:xfrm>
                <a:off x="8743160" y="4404291"/>
                <a:ext cx="788663" cy="97945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Arrow Connector 146"/>
              <p:cNvCxnSpPr>
                <a:stCxn id="21" idx="6"/>
                <a:endCxn id="17" idx="1"/>
              </p:cNvCxnSpPr>
              <p:nvPr/>
            </p:nvCxnSpPr>
            <p:spPr>
              <a:xfrm>
                <a:off x="9806143" y="5383749"/>
                <a:ext cx="744112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42" name="Picture 4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6700" y="4304326"/>
            <a:ext cx="2284755" cy="2284850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94036" y="1796550"/>
            <a:ext cx="1798157" cy="1799724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1817049" y="3575726"/>
            <a:ext cx="752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64x64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3" name="Ink 2"/>
              <p14:cNvContentPartPr/>
              <p14:nvPr/>
            </p14:nvContentPartPr>
            <p14:xfrm>
              <a:off x="3905280" y="3803760"/>
              <a:ext cx="876600" cy="19440"/>
            </p14:xfrm>
          </p:contentPart>
        </mc:Choice>
        <mc:Fallback xmlns="">
          <p:pic>
            <p:nvPicPr>
              <p:cNvPr id="3" name="Ink 2"/>
            </p:nvPicPr>
            <p:blipFill>
              <a:blip r:embed="rId10"/>
            </p:blipFill>
            <p:spPr>
              <a:xfrm>
                <a:off x="3905280" y="3803760"/>
                <a:ext cx="876600" cy="194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6" name="Ink 15"/>
              <p14:cNvContentPartPr/>
              <p14:nvPr/>
            </p14:nvContentPartPr>
            <p14:xfrm>
              <a:off x="2533680" y="3454560"/>
              <a:ext cx="2127600" cy="374760"/>
            </p14:xfrm>
          </p:contentPart>
        </mc:Choice>
        <mc:Fallback xmlns="">
          <p:pic>
            <p:nvPicPr>
              <p:cNvPr id="16" name="Ink 15"/>
            </p:nvPicPr>
            <p:blipFill>
              <a:blip r:embed="rId12"/>
            </p:blipFill>
            <p:spPr>
              <a:xfrm>
                <a:off x="2533680" y="3454560"/>
                <a:ext cx="2127600" cy="3747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39" name="Ink 38"/>
              <p14:cNvContentPartPr/>
              <p14:nvPr/>
            </p14:nvContentPartPr>
            <p14:xfrm>
              <a:off x="3803760" y="5207040"/>
              <a:ext cx="1937160" cy="228960"/>
            </p14:xfrm>
          </p:contentPart>
        </mc:Choice>
        <mc:Fallback xmlns="">
          <p:pic>
            <p:nvPicPr>
              <p:cNvPr id="39" name="Ink 38"/>
            </p:nvPicPr>
            <p:blipFill>
              <a:blip r:embed="rId14"/>
            </p:blipFill>
            <p:spPr>
              <a:xfrm>
                <a:off x="3803760" y="5207040"/>
                <a:ext cx="1937160" cy="228960"/>
              </a:xfrm>
              <a:prstGeom prst="rect"/>
            </p:spPr>
          </p:pic>
        </mc:Fallback>
      </mc:AlternateContent>
      <p:sp>
        <p:nvSpPr>
          <p:cNvPr id="4" name="Text Box 3"/>
          <p:cNvSpPr txBox="1"/>
          <p:nvPr/>
        </p:nvSpPr>
        <p:spPr>
          <a:xfrm>
            <a:off x="4079875" y="558419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1000*1000*3=3 </a:t>
            </a:r>
            <a:r>
              <a:rPr lang="en-US" dirty="0"/>
              <a:t>million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803760" y="2918364"/>
            <a:ext cx="1701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64*64*3=12288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1146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Fully connected layers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8364" y="2050935"/>
            <a:ext cx="11252444" cy="3828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834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Intermediate representation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24703" y="1817431"/>
            <a:ext cx="7918977" cy="4789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164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Intermediate representation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4245" y="4881999"/>
            <a:ext cx="10863555" cy="442451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b="1" dirty="0" smtClean="0"/>
              <a:t>Layer 1								Layer 3								Layer 2</a:t>
            </a:r>
            <a:endParaRPr lang="en-US" b="1" dirty="0"/>
          </a:p>
        </p:txBody>
      </p:sp>
      <p:grpSp>
        <p:nvGrpSpPr>
          <p:cNvPr id="4" name="Group 3"/>
          <p:cNvGrpSpPr/>
          <p:nvPr/>
        </p:nvGrpSpPr>
        <p:grpSpPr>
          <a:xfrm>
            <a:off x="848941" y="2759295"/>
            <a:ext cx="10448324" cy="1940524"/>
            <a:chOff x="685640" y="1508443"/>
            <a:chExt cx="10944871" cy="192024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/>
            <a:srcRect l="1500" t="2510" r="69517" b="2496"/>
            <a:stretch>
              <a:fillRect/>
            </a:stretch>
          </p:blipFill>
          <p:spPr>
            <a:xfrm>
              <a:off x="685640" y="1508443"/>
              <a:ext cx="2419830" cy="192024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2"/>
            <a:srcRect l="32834" t="1693" r="35500" b="1342"/>
            <a:stretch>
              <a:fillRect/>
            </a:stretch>
          </p:blipFill>
          <p:spPr>
            <a:xfrm>
              <a:off x="4676494" y="1508443"/>
              <a:ext cx="2629221" cy="192024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2"/>
            <a:srcRect l="66833" t="990"/>
            <a:stretch>
              <a:fillRect/>
            </a:stretch>
          </p:blipFill>
          <p:spPr>
            <a:xfrm>
              <a:off x="8876739" y="1508443"/>
              <a:ext cx="2753772" cy="1920240"/>
            </a:xfrm>
            <a:prstGeom prst="rect">
              <a:avLst/>
            </a:prstGeom>
          </p:spPr>
        </p:pic>
        <p:cxnSp>
          <p:nvCxnSpPr>
            <p:cNvPr id="8" name="Straight Arrow Connector 7"/>
            <p:cNvCxnSpPr/>
            <p:nvPr/>
          </p:nvCxnSpPr>
          <p:spPr>
            <a:xfrm flipV="1">
              <a:off x="3303674" y="2468562"/>
              <a:ext cx="1174616" cy="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 flipV="1">
              <a:off x="7503919" y="2468562"/>
              <a:ext cx="1174616" cy="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51089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CNN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3458" y="1828800"/>
            <a:ext cx="11227350" cy="2644877"/>
          </a:xfrm>
        </p:spPr>
        <p:txBody>
          <a:bodyPr>
            <a:normAutofit/>
          </a:bodyPr>
          <a:lstStyle/>
          <a:p>
            <a:r>
              <a:rPr lang="en-US" sz="2000" dirty="0"/>
              <a:t>Convolution by M filters produces M channels</a:t>
            </a:r>
            <a:r>
              <a:rPr lang="en-US" sz="2000" dirty="0" smtClean="0"/>
              <a:t>. </a:t>
            </a:r>
          </a:p>
          <a:p>
            <a:r>
              <a:rPr lang="en-US" sz="2000" dirty="0" smtClean="0"/>
              <a:t>They </a:t>
            </a:r>
            <a:r>
              <a:rPr lang="en-US" sz="2000" dirty="0"/>
              <a:t>represent an M-channel transformation of the input image </a:t>
            </a:r>
            <a:r>
              <a:rPr lang="en-US" sz="2000" dirty="0" smtClean="0"/>
              <a:t>I.</a:t>
            </a:r>
          </a:p>
          <a:p>
            <a:r>
              <a:rPr lang="en-US" sz="2000" dirty="0" smtClean="0"/>
              <a:t>This </a:t>
            </a:r>
            <a:r>
              <a:rPr lang="en-US" sz="2000" dirty="0"/>
              <a:t>M-channel image can now be transformed further via additional convolution </a:t>
            </a:r>
            <a:r>
              <a:rPr lang="en-US" sz="2000" dirty="0" smtClean="0"/>
              <a:t>filters.</a:t>
            </a:r>
          </a:p>
          <a:p>
            <a:r>
              <a:rPr lang="en-US" sz="2000" dirty="0" smtClean="0"/>
              <a:t>Convolution-subsampling </a:t>
            </a:r>
            <a:r>
              <a:rPr lang="en-US" sz="2000" dirty="0"/>
              <a:t>block can be repeated multiple times. </a:t>
            </a:r>
          </a:p>
          <a:p>
            <a:r>
              <a:rPr lang="en-US" sz="2000" dirty="0" smtClean="0"/>
              <a:t>I </a:t>
            </a:r>
            <a:r>
              <a:rPr lang="en-US" sz="2000" dirty="0"/>
              <a:t>→ M1 channels → M2 channels → · · · → Mb channels → flattening → MLP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4195" y="4050784"/>
            <a:ext cx="7624445" cy="24036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93140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NN vs CNN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5923"/>
          <a:stretch>
            <a:fillRect/>
          </a:stretch>
        </p:blipFill>
        <p:spPr>
          <a:xfrm>
            <a:off x="1514167" y="1809135"/>
            <a:ext cx="9478297" cy="5048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355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Convolutional layer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8080" y="1964187"/>
            <a:ext cx="11315839" cy="4584098"/>
          </a:xfrm>
        </p:spPr>
        <p:txBody>
          <a:bodyPr>
            <a:normAutofit/>
          </a:bodyPr>
          <a:lstStyle/>
          <a:p>
            <a:r>
              <a:rPr lang="en-US" sz="2400" dirty="0"/>
              <a:t>Consists of multiple arrays of neurons. Each such array is called a slice or more accurately feature </a:t>
            </a:r>
            <a:r>
              <a:rPr lang="en-US" sz="2400" dirty="0" smtClean="0"/>
              <a:t>map.</a:t>
            </a:r>
          </a:p>
          <a:p>
            <a:r>
              <a:rPr lang="en-US" sz="2400" dirty="0" smtClean="0"/>
              <a:t>Each </a:t>
            </a:r>
            <a:r>
              <a:rPr lang="en-US" sz="2400" dirty="0"/>
              <a:t>neuron in a feature </a:t>
            </a:r>
            <a:r>
              <a:rPr lang="en-US" sz="2400" dirty="0" smtClean="0"/>
              <a:t>map</a:t>
            </a:r>
          </a:p>
          <a:p>
            <a:pPr lvl="1"/>
            <a:r>
              <a:rPr lang="en-US" sz="2000" dirty="0" smtClean="0"/>
              <a:t>is </a:t>
            </a:r>
            <a:r>
              <a:rPr lang="en-US" sz="2000" dirty="0"/>
              <a:t>connected to only few neurons in the previous layer, </a:t>
            </a:r>
            <a:r>
              <a:rPr lang="en-US" sz="2000" dirty="0" smtClean="0"/>
              <a:t>but</a:t>
            </a:r>
          </a:p>
          <a:p>
            <a:pPr lvl="1"/>
            <a:r>
              <a:rPr lang="en-US" sz="2000" dirty="0" smtClean="0"/>
              <a:t>uses </a:t>
            </a:r>
            <a:r>
              <a:rPr lang="en-US" sz="2000" dirty="0"/>
              <a:t>the same weight values as all other neurons in that feature map. </a:t>
            </a:r>
          </a:p>
          <a:p>
            <a:r>
              <a:rPr lang="en-US" sz="2400" dirty="0" smtClean="0"/>
              <a:t>So </a:t>
            </a:r>
            <a:r>
              <a:rPr lang="en-US" sz="2400" dirty="0"/>
              <a:t>within a feature map, we have </a:t>
            </a:r>
            <a:r>
              <a:rPr lang="en-US" sz="2400" dirty="0" smtClean="0"/>
              <a:t>both</a:t>
            </a:r>
          </a:p>
          <a:p>
            <a:pPr lvl="1"/>
            <a:r>
              <a:rPr lang="en-US" sz="2000" dirty="0" smtClean="0"/>
              <a:t>local </a:t>
            </a:r>
            <a:r>
              <a:rPr lang="en-US" sz="2000" dirty="0"/>
              <a:t>receptive fields, </a:t>
            </a:r>
            <a:r>
              <a:rPr lang="en-US" sz="2000" dirty="0" smtClean="0"/>
              <a:t>and</a:t>
            </a:r>
          </a:p>
          <a:p>
            <a:pPr lvl="1"/>
            <a:r>
              <a:rPr lang="en-US" sz="2000" dirty="0" smtClean="0"/>
              <a:t>shared </a:t>
            </a:r>
            <a:r>
              <a:rPr lang="en-US" sz="2000" dirty="0"/>
              <a:t>weights. </a:t>
            </a:r>
          </a:p>
        </p:txBody>
      </p:sp>
    </p:spTree>
    <p:extLst>
      <p:ext uri="{BB962C8B-B14F-4D97-AF65-F5344CB8AC3E}">
        <p14:creationId xmlns:p14="http://schemas.microsoft.com/office/powerpoint/2010/main" val="1301531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Convolutional layer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2956" y="1964186"/>
            <a:ext cx="11197852" cy="4475943"/>
          </a:xfrm>
        </p:spPr>
        <p:txBody>
          <a:bodyPr>
            <a:normAutofit/>
          </a:bodyPr>
          <a:lstStyle/>
          <a:p>
            <a:r>
              <a:rPr lang="en-US" sz="2400" dirty="0"/>
              <a:t>Example: A feature map may </a:t>
            </a:r>
            <a:r>
              <a:rPr lang="en-US" sz="2400" dirty="0" smtClean="0"/>
              <a:t>have</a:t>
            </a:r>
          </a:p>
          <a:p>
            <a:pPr lvl="1"/>
            <a:r>
              <a:rPr lang="en-US" sz="2000" dirty="0" smtClean="0"/>
              <a:t>100 </a:t>
            </a:r>
            <a:r>
              <a:rPr lang="en-US" sz="2000" dirty="0"/>
              <a:t>neurons placed in a 10 × 10 array, </a:t>
            </a:r>
            <a:r>
              <a:rPr lang="en-US" sz="2000" dirty="0" smtClean="0"/>
              <a:t>with</a:t>
            </a:r>
          </a:p>
          <a:p>
            <a:pPr lvl="1"/>
            <a:r>
              <a:rPr lang="en-US" sz="2000" dirty="0" smtClean="0"/>
              <a:t>each </a:t>
            </a:r>
            <a:r>
              <a:rPr lang="en-US" sz="2000" dirty="0"/>
              <a:t>neuron getting input from a 5 × 5 patch of neurons in the previous layer (receptive field), </a:t>
            </a:r>
            <a:r>
              <a:rPr lang="en-US" sz="2000" dirty="0" smtClean="0"/>
              <a:t>and</a:t>
            </a:r>
          </a:p>
          <a:p>
            <a:pPr lvl="1"/>
            <a:r>
              <a:rPr lang="en-US" sz="2000" dirty="0" smtClean="0"/>
              <a:t>the </a:t>
            </a:r>
            <a:r>
              <a:rPr lang="en-US" sz="2000" dirty="0"/>
              <a:t>same 26(= 5 × 5 + 1) weights shared between these 100 neurons. </a:t>
            </a:r>
          </a:p>
          <a:p>
            <a:r>
              <a:rPr lang="en-US" sz="2400" dirty="0" smtClean="0"/>
              <a:t>Viewed </a:t>
            </a:r>
            <a:r>
              <a:rPr lang="en-US" sz="2400" dirty="0"/>
              <a:t>as detectors, all 100 neurons detect the same 5 × 5 pattern but at different locations of the previous </a:t>
            </a:r>
            <a:r>
              <a:rPr lang="en-US" sz="2400" dirty="0" smtClean="0"/>
              <a:t>layer.</a:t>
            </a:r>
          </a:p>
          <a:p>
            <a:r>
              <a:rPr lang="en-US" sz="2400" dirty="0" smtClean="0"/>
              <a:t>Different </a:t>
            </a:r>
            <a:r>
              <a:rPr lang="en-US" sz="2400" dirty="0"/>
              <a:t>feature maps will </a:t>
            </a:r>
            <a:r>
              <a:rPr lang="en-US" sz="2400" dirty="0" smtClean="0"/>
              <a:t>learn to </a:t>
            </a:r>
            <a:r>
              <a:rPr lang="en-US" sz="2400" dirty="0"/>
              <a:t>detect different kinds of patterns. </a:t>
            </a:r>
            <a:endParaRPr lang="en-US" sz="2400" dirty="0" smtClean="0"/>
          </a:p>
          <a:p>
            <a:pPr lvl="1"/>
            <a:r>
              <a:rPr lang="en-US" sz="2000" dirty="0" smtClean="0"/>
              <a:t>For </a:t>
            </a:r>
            <a:r>
              <a:rPr lang="en-US" sz="2000" dirty="0"/>
              <a:t>example, one feature map might learn to detect horizontal edges while others might learn to detect vertical or diagonal edges and so on. </a:t>
            </a:r>
          </a:p>
        </p:txBody>
      </p:sp>
    </p:spTree>
    <p:extLst>
      <p:ext uri="{BB962C8B-B14F-4D97-AF65-F5344CB8AC3E}">
        <p14:creationId xmlns:p14="http://schemas.microsoft.com/office/powerpoint/2010/main" val="1185902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Convolutional Layer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9329" y="2204548"/>
            <a:ext cx="10236287" cy="4009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523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8002" y="1010841"/>
            <a:ext cx="10483130" cy="724397"/>
          </a:xfrm>
        </p:spPr>
        <p:txBody>
          <a:bodyPr anchor="t"/>
          <a:lstStyle/>
          <a:p>
            <a:r>
              <a:rPr lang="en-US" dirty="0"/>
              <a:t>Putting it together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381269" y="2091813"/>
                <a:ext cx="584519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latin typeface="Century Schoolbook" panose="02040604050505020304" charset="0"/>
                    <a:ea typeface="Century Schoolbook" panose="02040604050505020304" charset="0"/>
                    <a:cs typeface="Century Schoolbook" panose="02040604050505020304" charset="0"/>
                  </a:rPr>
                  <a:t>Training set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 (</m:t>
                    </m:r>
                    <m:sSup>
                      <m:sSupPr>
                        <m:ctrlPr>
                          <a:rPr lang="en-US" sz="2400" i="1">
                            <a:latin typeface="Cambria Math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d>
                          <m:dPr>
                            <m:ctrlPr>
                              <a:rPr lang="en-US" sz="2400" i="1">
                                <a:latin typeface="Cambria Math"/>
                                <a:ea typeface="Cambria Math" panose="02040503050406030204" pitchFamily="18" charset="0"/>
                                <a:cs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sSup>
                      <m:sSupPr>
                        <m:ctrlPr>
                          <a:rPr lang="en-US" sz="2400" i="1">
                            <a:latin typeface="Cambria Math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d>
                          <m:dPr>
                            <m:ctrlPr>
                              <a:rPr lang="en-US" sz="2400" i="1">
                                <a:latin typeface="Cambria Math"/>
                                <a:ea typeface="Cambria Math" panose="02040503050406030204" pitchFamily="18" charset="0"/>
                                <a:cs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…</m:t>
                    </m:r>
                    <m:r>
                      <a:rPr lang="en-US" sz="240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400" i="1">
                            <a:latin typeface="Cambria Math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d>
                          <m:dPr>
                            <m:ctrlPr>
                              <a:rPr lang="en-US" sz="2400" i="1">
                                <a:latin typeface="Cambria Math"/>
                                <a:ea typeface="Cambria Math" panose="02040503050406030204" pitchFamily="18" charset="0"/>
                                <a:cs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𝑚</m:t>
                            </m:r>
                          </m:e>
                        </m:d>
                      </m:sup>
                    </m:sSup>
                    <m:sSup>
                      <m:sSupPr>
                        <m:ctrlPr>
                          <a:rPr lang="en-US" sz="2400" i="1">
                            <a:latin typeface="Cambria Math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d>
                          <m:dPr>
                            <m:ctrlPr>
                              <a:rPr lang="en-US" sz="2400" i="1">
                                <a:latin typeface="Cambria Math"/>
                                <a:ea typeface="Cambria Math" panose="02040503050406030204" pitchFamily="18" charset="0"/>
                                <a:cs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𝑚</m:t>
                            </m:r>
                          </m:e>
                        </m:d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. </a:t>
                </a:r>
                <a:endParaRPr lang="en-US" sz="16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269" y="2091813"/>
                <a:ext cx="5845190" cy="523220"/>
              </a:xfrm>
              <a:prstGeom prst="rect">
                <a:avLst/>
              </a:prstGeom>
              <a:blipFill rotWithShape="1">
                <a:blip r:embed="rId2"/>
                <a:stretch>
                  <a:fillRect l="-5" t="-24" r="5" b="20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8575" r="23250"/>
          <a:stretch>
            <a:fillRect/>
          </a:stretch>
        </p:blipFill>
        <p:spPr>
          <a:xfrm>
            <a:off x="381269" y="2853654"/>
            <a:ext cx="1663675" cy="1693005"/>
          </a:xfrm>
          <a:prstGeom prst="rect">
            <a:avLst/>
          </a:prstGeom>
        </p:spPr>
      </p:pic>
      <p:cxnSp>
        <p:nvCxnSpPr>
          <p:cNvPr id="57" name="Straight Arrow Connector 56"/>
          <p:cNvCxnSpPr/>
          <p:nvPr/>
        </p:nvCxnSpPr>
        <p:spPr>
          <a:xfrm>
            <a:off x="4280239" y="3649130"/>
            <a:ext cx="658950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/>
          <p:nvPr/>
        </p:nvCxnSpPr>
        <p:spPr>
          <a:xfrm>
            <a:off x="8264685" y="3649130"/>
            <a:ext cx="658950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TextBox 116"/>
              <p:cNvSpPr txBox="1"/>
              <p:nvPr/>
            </p:nvSpPr>
            <p:spPr>
              <a:xfrm>
                <a:off x="333968" y="5998709"/>
                <a:ext cx="1093119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>
                    <a:latin typeface="Century Schoolbook" panose="02040604050505020304" charset="0"/>
                    <a:ea typeface="Century Schoolbook" panose="02040604050505020304" charset="0"/>
                    <a:cs typeface="Century Schoolbook" panose="02040604050505020304" charset="0"/>
                  </a:rPr>
                  <a:t>Use gradient descent to optimize parameters to reduce </a:t>
                </a:r>
                <a14:m>
                  <m:oMath xmlns:m="http://schemas.openxmlformats.org/officeDocument/2006/math">
                    <m:r>
                      <a:rPr lang="en-US" sz="3200" i="1"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en-US" sz="3200" dirty="0"/>
                  <a:t> </a:t>
                </a:r>
              </a:p>
            </p:txBody>
          </p:sp>
        </mc:Choice>
        <mc:Fallback xmlns="">
          <p:sp>
            <p:nvSpPr>
              <p:cNvPr id="117" name="TextBox 1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968" y="5998709"/>
                <a:ext cx="10931198" cy="584775"/>
              </a:xfrm>
              <a:prstGeom prst="rect">
                <a:avLst/>
              </a:prstGeom>
              <a:blipFill rotWithShape="1">
                <a:blip r:embed="rId4"/>
                <a:stretch>
                  <a:fillRect l="-5" t="-85" r="-102" b="75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1" name="Group 120"/>
          <p:cNvGrpSpPr/>
          <p:nvPr/>
        </p:nvGrpSpPr>
        <p:grpSpPr>
          <a:xfrm>
            <a:off x="369351" y="5014502"/>
            <a:ext cx="4363526" cy="756233"/>
            <a:chOff x="182512" y="4858000"/>
            <a:chExt cx="4363526" cy="75623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8" name="TextBox 117"/>
                <p:cNvSpPr txBox="1"/>
                <p:nvPr/>
              </p:nvSpPr>
              <p:spPr>
                <a:xfrm>
                  <a:off x="1530323" y="4858000"/>
                  <a:ext cx="1838344" cy="75623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chr m:val="∑"/>
                            <m:ctrlPr>
                              <a:rPr lang="is-IS" i="1" smtClean="0">
                                <a:latin typeface="Cambria Math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nary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18" name="TextBox 1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30323" y="4858000"/>
                  <a:ext cx="1838344" cy="756233"/>
                </a:xfrm>
                <a:prstGeom prst="rect">
                  <a:avLst/>
                </a:prstGeom>
                <a:blipFill rotWithShape="1">
                  <a:blip r:embed="rId5"/>
                </a:blipFill>
              </p:spPr>
              <p:txBody>
                <a:bodyPr/>
                <a:lstStyle/>
                <a:p>
                  <a:r>
                    <a:rPr lang="en-US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20" name="Group 119"/>
            <p:cNvGrpSpPr/>
            <p:nvPr/>
          </p:nvGrpSpPr>
          <p:grpSpPr>
            <a:xfrm>
              <a:off x="182512" y="4867400"/>
              <a:ext cx="4363526" cy="703013"/>
              <a:chOff x="1260466" y="4839690"/>
              <a:chExt cx="4363526" cy="70301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6" name="TextBox 115"/>
                  <p:cNvSpPr txBox="1"/>
                  <p:nvPr/>
                </p:nvSpPr>
                <p:spPr>
                  <a:xfrm>
                    <a:off x="1260466" y="4839690"/>
                    <a:ext cx="2066015" cy="70301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3200" dirty="0">
                        <a:latin typeface="Century Schoolbook" panose="02040604050505020304" charset="0"/>
                        <a:ea typeface="Century Schoolbook" panose="02040604050505020304" charset="0"/>
                        <a:cs typeface="Century Schoolbook" panose="02040604050505020304" charset="0"/>
                      </a:rPr>
                      <a:t>Cost </a:t>
                    </a:r>
                    <a:r>
                      <a:rPr lang="en-US" dirty="0"/>
                      <a:t> </a:t>
                    </a:r>
                    <a14:m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2800" b="0" i="1" smtClean="0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den>
                        </m:f>
                      </m:oMath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16" name="TextBox 11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260466" y="4839690"/>
                    <a:ext cx="2066015" cy="703013"/>
                  </a:xfrm>
                  <a:prstGeom prst="rect">
                    <a:avLst/>
                  </a:prstGeom>
                  <a:blipFill rotWithShape="1">
                    <a:blip r:embed="rId6"/>
                  </a:blipFill>
                </p:spPr>
                <p:txBody>
                  <a:bodyPr/>
                  <a:lstStyle/>
                  <a:p>
                    <a:r>
                      <a:rPr lang="en-US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9" name="Rectangle 118"/>
                  <p:cNvSpPr/>
                  <p:nvPr/>
                </p:nvSpPr>
                <p:spPr>
                  <a:xfrm>
                    <a:off x="3601387" y="4931297"/>
                    <a:ext cx="2022605" cy="552267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is-I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mbria Math" panose="02040503050406030204" pitchFamily="18" charset="0"/>
                            </a:rPr>
                            <m:t>ℒ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sz="2800" i="1">
                                  <a:latin typeface="Cambria Math"/>
                                  <a:ea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2800" i="1">
                                      <a:latin typeface="Cambria Math"/>
                                      <a:ea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d>
                                <m:dPr>
                                  <m:ctrlPr>
                                    <a:rPr lang="en-US" sz="2800" i="1">
                                      <a:latin typeface="Cambria Math"/>
                                      <a:ea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2800" i="1">
                                  <a:latin typeface="Cambria Math"/>
                                  <a:ea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2800" i="1">
                                      <a:latin typeface="Cambria Math"/>
                                      <a:ea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2800" dirty="0"/>
                  </a:p>
                </p:txBody>
              </p:sp>
            </mc:Choice>
            <mc:Fallback xmlns="">
              <p:sp>
                <p:nvSpPr>
                  <p:cNvPr id="119" name="Rectangle 118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601387" y="4931297"/>
                    <a:ext cx="2022605" cy="552267"/>
                  </a:xfrm>
                  <a:prstGeom prst="rect">
                    <a:avLst/>
                  </a:prstGeom>
                  <a:blipFill rotWithShape="1">
                    <a:blip r:embed="rId7"/>
                  </a:blipFill>
                </p:spPr>
                <p:txBody>
                  <a:bodyPr/>
                  <a:lstStyle/>
                  <a:p>
                    <a:r>
                      <a:rPr lang="en-US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cxnSp>
        <p:nvCxnSpPr>
          <p:cNvPr id="122" name="Straight Arrow Connector 121"/>
          <p:cNvCxnSpPr/>
          <p:nvPr/>
        </p:nvCxnSpPr>
        <p:spPr>
          <a:xfrm>
            <a:off x="10241883" y="3649130"/>
            <a:ext cx="658950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Rectangle 122"/>
              <p:cNvSpPr/>
              <p:nvPr/>
            </p:nvSpPr>
            <p:spPr>
              <a:xfrm>
                <a:off x="10900833" y="3322764"/>
                <a:ext cx="513859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3200" b="0" i="1" smtClean="0">
                              <a:latin typeface="Cambria Math"/>
                              <a:ea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23" name="Rectangle 1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00833" y="3322764"/>
                <a:ext cx="513859" cy="584775"/>
              </a:xfrm>
              <a:prstGeom prst="rect">
                <a:avLst/>
              </a:prstGeom>
              <a:blipFill rotWithShape="1">
                <a:blip r:embed="rId8"/>
                <a:stretch>
                  <a:fillRect l="-82" t="-76" r="110" b="66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ube 4"/>
          <p:cNvSpPr/>
          <p:nvPr/>
        </p:nvSpPr>
        <p:spPr>
          <a:xfrm>
            <a:off x="5039042" y="3105992"/>
            <a:ext cx="1092498" cy="1041003"/>
          </a:xfrm>
          <a:prstGeom prst="cub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Cube 94"/>
          <p:cNvSpPr/>
          <p:nvPr/>
        </p:nvSpPr>
        <p:spPr>
          <a:xfrm>
            <a:off x="6999582" y="3030602"/>
            <a:ext cx="1032337" cy="1036318"/>
          </a:xfrm>
          <a:prstGeom prst="cube">
            <a:avLst>
              <a:gd name="adj" fmla="val 57823"/>
            </a:avLst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Cube 95"/>
          <p:cNvSpPr/>
          <p:nvPr/>
        </p:nvSpPr>
        <p:spPr>
          <a:xfrm rot="16200000">
            <a:off x="8607978" y="3536924"/>
            <a:ext cx="1089867" cy="130275"/>
          </a:xfrm>
          <a:prstGeom prst="cube">
            <a:avLst>
              <a:gd name="adj" fmla="val 0"/>
            </a:avLst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4" name="Straight Arrow Connector 103"/>
          <p:cNvCxnSpPr/>
          <p:nvPr/>
        </p:nvCxnSpPr>
        <p:spPr>
          <a:xfrm>
            <a:off x="6201237" y="3649130"/>
            <a:ext cx="658950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ube 22"/>
          <p:cNvSpPr/>
          <p:nvPr/>
        </p:nvSpPr>
        <p:spPr>
          <a:xfrm>
            <a:off x="2751482" y="3030602"/>
            <a:ext cx="1364029" cy="1288083"/>
          </a:xfrm>
          <a:prstGeom prst="cube">
            <a:avLst>
              <a:gd name="adj" fmla="val 8250"/>
            </a:avLst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2204169" y="3649130"/>
            <a:ext cx="475395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Cube 31"/>
          <p:cNvSpPr/>
          <p:nvPr/>
        </p:nvSpPr>
        <p:spPr>
          <a:xfrm rot="16200000">
            <a:off x="9411336" y="3536923"/>
            <a:ext cx="1089867" cy="130275"/>
          </a:xfrm>
          <a:prstGeom prst="cube">
            <a:avLst>
              <a:gd name="adj" fmla="val 0"/>
            </a:avLst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9297320" y="3649130"/>
            <a:ext cx="501755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9155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2116" y="1117378"/>
            <a:ext cx="12083540" cy="654382"/>
          </a:xfrm>
        </p:spPr>
        <p:txBody>
          <a:bodyPr anchor="t">
            <a:normAutofit fontScale="90000"/>
          </a:bodyPr>
          <a:lstStyle/>
          <a:p>
            <a:r>
              <a:rPr lang="en-US" dirty="0"/>
              <a:t>Computer Vision Problem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771122" y="3780663"/>
            <a:ext cx="21371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panose="02040604050505020304" charset="0"/>
                <a:ea typeface="Century Schoolbook" panose="02040604050505020304" charset="0"/>
                <a:cs typeface="Century Schoolbook" panose="02040604050505020304" charset="0"/>
              </a:rPr>
              <a:t>vertical edges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 flipV="1">
            <a:off x="4774954" y="3161234"/>
            <a:ext cx="1834383" cy="959035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4774954" y="4120269"/>
            <a:ext cx="1834383" cy="929467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1517" y="2231923"/>
            <a:ext cx="2739259" cy="1548740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6577960" y="4476830"/>
            <a:ext cx="3342788" cy="2381169"/>
            <a:chOff x="7374373" y="5102075"/>
            <a:chExt cx="2512226" cy="1678376"/>
          </a:xfrm>
        </p:grpSpPr>
        <p:sp>
          <p:nvSpPr>
            <p:cNvPr id="18" name="TextBox 17"/>
            <p:cNvSpPr txBox="1"/>
            <p:nvPr/>
          </p:nvSpPr>
          <p:spPr>
            <a:xfrm>
              <a:off x="7374373" y="6318786"/>
              <a:ext cx="25122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panose="02040604050505020304" charset="0"/>
                  <a:ea typeface="Century Schoolbook" panose="02040604050505020304" charset="0"/>
                  <a:cs typeface="Century Schoolbook" panose="02040604050505020304" charset="0"/>
                </a:rPr>
                <a:t>horizontal edges</a:t>
              </a:r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67536" y="5102075"/>
              <a:ext cx="2062652" cy="1227797"/>
            </a:xfrm>
            <a:prstGeom prst="rect">
              <a:avLst/>
            </a:prstGeom>
          </p:spPr>
        </p:pic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3810" y="3189196"/>
            <a:ext cx="2845298" cy="167837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5" name="Ink 14"/>
              <p14:cNvContentPartPr/>
              <p14:nvPr/>
            </p14:nvContentPartPr>
            <p14:xfrm>
              <a:off x="1822191" y="3443397"/>
              <a:ext cx="2816521" cy="1089273"/>
            </p14:xfrm>
          </p:contentPart>
        </mc:Choice>
        <mc:Fallback xmlns="">
          <p:pic>
            <p:nvPicPr>
              <p:cNvPr id="15" name="Ink 14"/>
            </p:nvPicPr>
            <p:blipFill>
              <a:blip r:embed="rId6"/>
            </p:blipFill>
            <p:spPr>
              <a:xfrm>
                <a:off x="1822191" y="3443397"/>
                <a:ext cx="2816521" cy="1089273"/>
              </a:xfrm>
              <a:prstGeom prst="rect"/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62850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71254" y="450950"/>
            <a:ext cx="10073148" cy="540686"/>
          </a:xfrm>
        </p:spPr>
        <p:txBody>
          <a:bodyPr anchor="t"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Vertical edge detection examples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1196095" y="1013412"/>
          <a:ext cx="2407752" cy="24014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1292"/>
                <a:gridCol w="401292"/>
                <a:gridCol w="401292"/>
                <a:gridCol w="401292"/>
                <a:gridCol w="401292"/>
                <a:gridCol w="401292"/>
              </a:tblGrid>
              <a:tr h="400246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00246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00246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00246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00246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00246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4967566" y="1613780"/>
          <a:ext cx="1203876" cy="12007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1292"/>
                <a:gridCol w="401292"/>
                <a:gridCol w="401292"/>
              </a:tblGrid>
              <a:tr h="40024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0024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00246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7640985" y="4895532"/>
                <a:ext cx="291165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0985" y="4895532"/>
                <a:ext cx="291165" cy="369332"/>
              </a:xfrm>
              <a:prstGeom prst="rect">
                <a:avLst/>
              </a:prstGeom>
              <a:blipFill rotWithShape="1">
                <a:blip r:embed="rId3"/>
                <a:stretch>
                  <a:fillRect l="-10" t="-86" r="125" b="21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2" name="Table 21"/>
          <p:cNvGraphicFramePr>
            <a:graphicFrameLocks noGrp="1"/>
          </p:cNvGraphicFramePr>
          <p:nvPr/>
        </p:nvGraphicFramePr>
        <p:xfrm>
          <a:off x="9086060" y="1406405"/>
          <a:ext cx="1612420" cy="16154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3105"/>
                <a:gridCol w="403105"/>
                <a:gridCol w="403105"/>
                <a:gridCol w="403105"/>
              </a:tblGrid>
              <a:tr h="403872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30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30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03872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30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30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03872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30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30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03872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30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30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/>
              <p:cNvSpPr txBox="1"/>
              <p:nvPr/>
            </p:nvSpPr>
            <p:spPr>
              <a:xfrm>
                <a:off x="4208069" y="1998706"/>
                <a:ext cx="236051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2" name="TextBox 8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8069" y="1998706"/>
                <a:ext cx="236051" cy="430887"/>
              </a:xfrm>
              <a:prstGeom prst="rect">
                <a:avLst/>
              </a:prstGeom>
              <a:blipFill rotWithShape="1">
                <a:blip r:embed="rId4"/>
                <a:stretch>
                  <a:fillRect l="-237" t="-84" r="165" b="19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4" name="Group 103"/>
          <p:cNvGrpSpPr/>
          <p:nvPr/>
        </p:nvGrpSpPr>
        <p:grpSpPr>
          <a:xfrm>
            <a:off x="9724955" y="3091752"/>
            <a:ext cx="388195" cy="383976"/>
            <a:chOff x="6403075" y="5717739"/>
            <a:chExt cx="2006219" cy="982640"/>
          </a:xfrm>
        </p:grpSpPr>
        <p:sp>
          <p:nvSpPr>
            <p:cNvPr id="106" name="Rectangle 105"/>
            <p:cNvSpPr/>
            <p:nvPr/>
          </p:nvSpPr>
          <p:spPr>
            <a:xfrm>
              <a:off x="7845711" y="5717739"/>
              <a:ext cx="563583" cy="98263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grpSp>
          <p:nvGrpSpPr>
            <p:cNvPr id="105" name="Group 104"/>
            <p:cNvGrpSpPr/>
            <p:nvPr/>
          </p:nvGrpSpPr>
          <p:grpSpPr>
            <a:xfrm>
              <a:off x="6403075" y="5717739"/>
              <a:ext cx="1529854" cy="982640"/>
              <a:chOff x="1897039" y="5745706"/>
              <a:chExt cx="1529854" cy="982640"/>
            </a:xfrm>
          </p:grpSpPr>
          <p:sp>
            <p:nvSpPr>
              <p:cNvPr id="107" name="Rectangle 106"/>
              <p:cNvSpPr/>
              <p:nvPr/>
            </p:nvSpPr>
            <p:spPr>
              <a:xfrm>
                <a:off x="1897039" y="5745707"/>
                <a:ext cx="668740" cy="982639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2421335" y="5745706"/>
                <a:ext cx="1005558" cy="982637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108"/>
              <p:cNvSpPr txBox="1"/>
              <p:nvPr/>
            </p:nvSpPr>
            <p:spPr>
              <a:xfrm>
                <a:off x="4238788" y="4895532"/>
                <a:ext cx="174612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9" name="TextBox 10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8788" y="4895532"/>
                <a:ext cx="174612" cy="430887"/>
              </a:xfrm>
              <a:prstGeom prst="rect">
                <a:avLst/>
              </a:prstGeom>
              <a:blipFill rotWithShape="1">
                <a:blip r:embed="rId5"/>
                <a:stretch>
                  <a:fillRect l="-93" t="-74" r="86" b="9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4" name="Table 23"/>
          <p:cNvGraphicFramePr>
            <a:graphicFrameLocks noGrp="1"/>
          </p:cNvGraphicFramePr>
          <p:nvPr/>
        </p:nvGraphicFramePr>
        <p:xfrm>
          <a:off x="1196095" y="3912855"/>
          <a:ext cx="2407752" cy="23962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1292"/>
                <a:gridCol w="401292"/>
                <a:gridCol w="401292"/>
                <a:gridCol w="401292"/>
                <a:gridCol w="401292"/>
                <a:gridCol w="401292"/>
              </a:tblGrid>
              <a:tr h="399374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99374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99374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99374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99374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99374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pSp>
        <p:nvGrpSpPr>
          <p:cNvPr id="28" name="Group 27"/>
          <p:cNvGrpSpPr/>
          <p:nvPr/>
        </p:nvGrpSpPr>
        <p:grpSpPr>
          <a:xfrm>
            <a:off x="2229316" y="3475727"/>
            <a:ext cx="341309" cy="340243"/>
            <a:chOff x="1897039" y="5745706"/>
            <a:chExt cx="1337480" cy="982640"/>
          </a:xfrm>
        </p:grpSpPr>
        <p:sp>
          <p:nvSpPr>
            <p:cNvPr id="29" name="Rectangle 28"/>
            <p:cNvSpPr/>
            <p:nvPr/>
          </p:nvSpPr>
          <p:spPr>
            <a:xfrm>
              <a:off x="1897039" y="5745707"/>
              <a:ext cx="668740" cy="982639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2565779" y="5745706"/>
              <a:ext cx="668740" cy="98263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7640985" y="2029483"/>
                <a:ext cx="291165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0985" y="2029483"/>
                <a:ext cx="291165" cy="369332"/>
              </a:xfrm>
              <a:prstGeom prst="rect">
                <a:avLst/>
              </a:prstGeom>
              <a:blipFill rotWithShape="1">
                <a:blip r:embed="rId3"/>
                <a:stretch>
                  <a:fillRect l="-10" t="-6" r="125" b="114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3" name="Table 32"/>
          <p:cNvGraphicFramePr>
            <a:graphicFrameLocks noGrp="1"/>
          </p:cNvGraphicFramePr>
          <p:nvPr/>
        </p:nvGraphicFramePr>
        <p:xfrm>
          <a:off x="9083467" y="4272454"/>
          <a:ext cx="1612420" cy="16154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3105"/>
                <a:gridCol w="403105"/>
                <a:gridCol w="403105"/>
                <a:gridCol w="403105"/>
              </a:tblGrid>
              <a:tr h="403872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-30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-30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03872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-30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-30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03872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-30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-30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03872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-30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-30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pSp>
        <p:nvGrpSpPr>
          <p:cNvPr id="42" name="Group 41"/>
          <p:cNvGrpSpPr/>
          <p:nvPr/>
        </p:nvGrpSpPr>
        <p:grpSpPr>
          <a:xfrm rot="10800000">
            <a:off x="2229317" y="6360747"/>
            <a:ext cx="341309" cy="340243"/>
            <a:chOff x="1897039" y="5745706"/>
            <a:chExt cx="1337480" cy="982640"/>
          </a:xfrm>
        </p:grpSpPr>
        <p:sp>
          <p:nvSpPr>
            <p:cNvPr id="44" name="Rectangle 43"/>
            <p:cNvSpPr/>
            <p:nvPr/>
          </p:nvSpPr>
          <p:spPr>
            <a:xfrm>
              <a:off x="1897039" y="5745707"/>
              <a:ext cx="668740" cy="982639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2565779" y="5745706"/>
              <a:ext cx="668740" cy="98263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  <p:graphicFrame>
        <p:nvGraphicFramePr>
          <p:cNvPr id="46" name="Table 45"/>
          <p:cNvGraphicFramePr>
            <a:graphicFrameLocks noGrp="1"/>
          </p:cNvGraphicFramePr>
          <p:nvPr/>
        </p:nvGraphicFramePr>
        <p:xfrm>
          <a:off x="4968407" y="4510606"/>
          <a:ext cx="1203876" cy="12007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1292"/>
                <a:gridCol w="401292"/>
                <a:gridCol w="401292"/>
              </a:tblGrid>
              <a:tr h="40024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0024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00246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pSp>
        <p:nvGrpSpPr>
          <p:cNvPr id="47" name="Group 46"/>
          <p:cNvGrpSpPr/>
          <p:nvPr/>
        </p:nvGrpSpPr>
        <p:grpSpPr>
          <a:xfrm>
            <a:off x="9720953" y="5916011"/>
            <a:ext cx="368517" cy="364511"/>
            <a:chOff x="6403075" y="5717739"/>
            <a:chExt cx="2006220" cy="982640"/>
          </a:xfrm>
        </p:grpSpPr>
        <p:sp>
          <p:nvSpPr>
            <p:cNvPr id="48" name="Rectangle 47"/>
            <p:cNvSpPr/>
            <p:nvPr/>
          </p:nvSpPr>
          <p:spPr>
            <a:xfrm>
              <a:off x="7740555" y="5717739"/>
              <a:ext cx="668740" cy="98263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grpSp>
          <p:nvGrpSpPr>
            <p:cNvPr id="49" name="Group 48"/>
            <p:cNvGrpSpPr/>
            <p:nvPr/>
          </p:nvGrpSpPr>
          <p:grpSpPr>
            <a:xfrm>
              <a:off x="6403075" y="5717739"/>
              <a:ext cx="1447050" cy="982640"/>
              <a:chOff x="1897039" y="5745706"/>
              <a:chExt cx="1447050" cy="982640"/>
            </a:xfrm>
          </p:grpSpPr>
          <p:sp>
            <p:nvSpPr>
              <p:cNvPr id="50" name="Rectangle 49"/>
              <p:cNvSpPr/>
              <p:nvPr/>
            </p:nvSpPr>
            <p:spPr>
              <a:xfrm>
                <a:off x="1897039" y="5745707"/>
                <a:ext cx="668740" cy="982639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2433319" y="5745706"/>
                <a:ext cx="910770" cy="982637"/>
              </a:xfrm>
              <a:prstGeom prst="rect">
                <a:avLst/>
              </a:prstGeom>
              <a:solidFill>
                <a:schemeClr val="tx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</p:grpSp>
      </p:grpSp>
      <p:grpSp>
        <p:nvGrpSpPr>
          <p:cNvPr id="37" name="Group 36"/>
          <p:cNvGrpSpPr/>
          <p:nvPr/>
        </p:nvGrpSpPr>
        <p:grpSpPr>
          <a:xfrm rot="10800000">
            <a:off x="5401319" y="2864128"/>
            <a:ext cx="336371" cy="340243"/>
            <a:chOff x="6403075" y="5717739"/>
            <a:chExt cx="2006220" cy="982640"/>
          </a:xfrm>
        </p:grpSpPr>
        <p:grpSp>
          <p:nvGrpSpPr>
            <p:cNvPr id="39" name="Group 38"/>
            <p:cNvGrpSpPr/>
            <p:nvPr/>
          </p:nvGrpSpPr>
          <p:grpSpPr>
            <a:xfrm>
              <a:off x="6403075" y="5717739"/>
              <a:ext cx="1337480" cy="982640"/>
              <a:chOff x="1897039" y="5745706"/>
              <a:chExt cx="1337480" cy="982640"/>
            </a:xfrm>
          </p:grpSpPr>
          <p:sp>
            <p:nvSpPr>
              <p:cNvPr id="41" name="Rectangle 40"/>
              <p:cNvSpPr/>
              <p:nvPr/>
            </p:nvSpPr>
            <p:spPr>
              <a:xfrm>
                <a:off x="1897039" y="5745707"/>
                <a:ext cx="668740" cy="982639"/>
              </a:xfrm>
              <a:prstGeom prst="rect">
                <a:avLst/>
              </a:prstGeom>
              <a:solidFill>
                <a:schemeClr val="tx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2565779" y="5745706"/>
                <a:ext cx="668740" cy="982639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0" name="Rectangle 39"/>
            <p:cNvSpPr/>
            <p:nvPr/>
          </p:nvSpPr>
          <p:spPr>
            <a:xfrm>
              <a:off x="7740555" y="5717739"/>
              <a:ext cx="668740" cy="982639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3" name="Group 52"/>
          <p:cNvGrpSpPr/>
          <p:nvPr/>
        </p:nvGrpSpPr>
        <p:grpSpPr>
          <a:xfrm rot="10800000">
            <a:off x="5395705" y="5771400"/>
            <a:ext cx="336371" cy="340243"/>
            <a:chOff x="6403075" y="5717739"/>
            <a:chExt cx="2006220" cy="982640"/>
          </a:xfrm>
        </p:grpSpPr>
        <p:grpSp>
          <p:nvGrpSpPr>
            <p:cNvPr id="54" name="Group 53"/>
            <p:cNvGrpSpPr/>
            <p:nvPr/>
          </p:nvGrpSpPr>
          <p:grpSpPr>
            <a:xfrm>
              <a:off x="6403075" y="5717739"/>
              <a:ext cx="1337480" cy="982640"/>
              <a:chOff x="1897039" y="5745706"/>
              <a:chExt cx="1337480" cy="982640"/>
            </a:xfrm>
          </p:grpSpPr>
          <p:sp>
            <p:nvSpPr>
              <p:cNvPr id="56" name="Rectangle 55"/>
              <p:cNvSpPr/>
              <p:nvPr/>
            </p:nvSpPr>
            <p:spPr>
              <a:xfrm>
                <a:off x="1897039" y="5745707"/>
                <a:ext cx="668740" cy="982639"/>
              </a:xfrm>
              <a:prstGeom prst="rect">
                <a:avLst/>
              </a:prstGeom>
              <a:solidFill>
                <a:schemeClr val="tx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2565779" y="5745706"/>
                <a:ext cx="668740" cy="982639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5" name="Rectangle 54"/>
            <p:cNvSpPr/>
            <p:nvPr/>
          </p:nvSpPr>
          <p:spPr>
            <a:xfrm>
              <a:off x="7740555" y="5717739"/>
              <a:ext cx="668740" cy="982639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67683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10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86813" y="446419"/>
            <a:ext cx="10515600" cy="1325562"/>
          </a:xfrm>
        </p:spPr>
        <p:txBody>
          <a:bodyPr anchor="t"/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Vertical and Horizontal Edge Detection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1317721" y="1085654"/>
          <a:ext cx="1775103" cy="17729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1701"/>
                <a:gridCol w="591701"/>
                <a:gridCol w="591701"/>
              </a:tblGrid>
              <a:tr h="59099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9099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90997"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7448256" y="4869988"/>
                <a:ext cx="291165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8256" y="4869988"/>
                <a:ext cx="291165" cy="369332"/>
              </a:xfrm>
              <a:prstGeom prst="rect">
                <a:avLst/>
              </a:prstGeom>
              <a:blipFill rotWithShape="1">
                <a:blip r:embed="rId2"/>
                <a:stretch>
                  <a:fillRect l="-117" t="-47" r="14" b="154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108"/>
              <p:cNvSpPr txBox="1"/>
              <p:nvPr/>
            </p:nvSpPr>
            <p:spPr>
              <a:xfrm>
                <a:off x="4269251" y="4839211"/>
                <a:ext cx="174612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9" name="TextBox 10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9251" y="4839211"/>
                <a:ext cx="174612" cy="430887"/>
              </a:xfrm>
              <a:prstGeom prst="rect">
                <a:avLst/>
              </a:prstGeom>
              <a:blipFill rotWithShape="1">
                <a:blip r:embed="rId3"/>
                <a:stretch>
                  <a:fillRect l="-84" t="-119" r="76" b="54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4" name="Table 23"/>
          <p:cNvGraphicFramePr>
            <a:graphicFrameLocks noGrp="1"/>
          </p:cNvGraphicFramePr>
          <p:nvPr/>
        </p:nvGraphicFramePr>
        <p:xfrm>
          <a:off x="799054" y="3656655"/>
          <a:ext cx="2812438" cy="279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7771"/>
                <a:gridCol w="461963"/>
                <a:gridCol w="471487"/>
                <a:gridCol w="466726"/>
                <a:gridCol w="454935"/>
                <a:gridCol w="489556"/>
              </a:tblGrid>
              <a:tr h="46600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6600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6600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6600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6600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6600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32" name="Table 31"/>
          <p:cNvGraphicFramePr>
            <a:graphicFrameLocks noGrp="1"/>
          </p:cNvGraphicFramePr>
          <p:nvPr/>
        </p:nvGraphicFramePr>
        <p:xfrm>
          <a:off x="5208658" y="4350402"/>
          <a:ext cx="1474803" cy="1408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1601"/>
                <a:gridCol w="491601"/>
                <a:gridCol w="491601"/>
              </a:tblGrid>
              <a:tr h="46950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6950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69502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33" name="Table 32"/>
          <p:cNvGraphicFramePr>
            <a:graphicFrameLocks noGrp="1"/>
          </p:cNvGraphicFramePr>
          <p:nvPr/>
        </p:nvGraphicFramePr>
        <p:xfrm>
          <a:off x="8466461" y="4158495"/>
          <a:ext cx="1908136" cy="19114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7034"/>
                <a:gridCol w="477034"/>
                <a:gridCol w="477034"/>
                <a:gridCol w="477034"/>
              </a:tblGrid>
              <a:tr h="477859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77859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30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-10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-30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77859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30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-10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-30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77859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1401205" y="2996040"/>
            <a:ext cx="16081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panose="02040604050505020304" charset="0"/>
                <a:ea typeface="Century Schoolbook" panose="02040604050505020304" charset="0"/>
                <a:cs typeface="Century Schoolbook" panose="02040604050505020304" charset="0"/>
              </a:rPr>
              <a:t>Vertical </a:t>
            </a:r>
            <a:endParaRPr lang="en-US" dirty="0">
              <a:latin typeface="Century Schoolbook" panose="02040604050505020304" charset="0"/>
              <a:ea typeface="Century Schoolbook" panose="02040604050505020304" charset="0"/>
              <a:cs typeface="Century Schoolbook" panose="02040604050505020304" charset="0"/>
            </a:endParaRPr>
          </a:p>
        </p:txBody>
      </p:sp>
      <p:graphicFrame>
        <p:nvGraphicFramePr>
          <p:cNvPr id="39" name="Table 38"/>
          <p:cNvGraphicFramePr>
            <a:graphicFrameLocks noGrp="1"/>
          </p:cNvGraphicFramePr>
          <p:nvPr/>
        </p:nvGraphicFramePr>
        <p:xfrm>
          <a:off x="7580769" y="1085654"/>
          <a:ext cx="1771386" cy="17729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0462"/>
                <a:gridCol w="590462"/>
                <a:gridCol w="590462"/>
              </a:tblGrid>
              <a:tr h="59099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9099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90997"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40" name="TextBox 39"/>
          <p:cNvSpPr txBox="1"/>
          <p:nvPr/>
        </p:nvSpPr>
        <p:spPr>
          <a:xfrm>
            <a:off x="7485263" y="2996040"/>
            <a:ext cx="19623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latin typeface="Century Schoolbook" panose="02040604050505020304" charset="0"/>
                <a:ea typeface="Century Schoolbook" panose="02040604050505020304" charset="0"/>
                <a:cs typeface="Century Schoolbook" panose="02040604050505020304" charset="0"/>
              </a:rPr>
              <a:t>Horizontal</a:t>
            </a:r>
            <a:endParaRPr lang="en-US" dirty="0">
              <a:latin typeface="Century Schoolbook" panose="02040604050505020304" charset="0"/>
              <a:ea typeface="Century Schoolbook" panose="02040604050505020304" charset="0"/>
              <a:cs typeface="Century Schoolbook" panose="020406040505050203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5897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109" grpId="0"/>
      <p:bldP spid="4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32618" y="561976"/>
            <a:ext cx="10082981" cy="523678"/>
          </a:xfrm>
        </p:spPr>
        <p:txBody>
          <a:bodyPr anchor="t"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Learning to detect edges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2" name="Table 31"/>
              <p:cNvGraphicFramePr>
                <a:graphicFrameLocks noGrp="1"/>
              </p:cNvGraphicFramePr>
              <p:nvPr/>
            </p:nvGraphicFramePr>
            <p:xfrm>
              <a:off x="5561060" y="4352178"/>
              <a:ext cx="1461384" cy="148354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87128"/>
                    <a:gridCol w="487128"/>
                    <a:gridCol w="487128"/>
                  </a:tblGrid>
                  <a:tr h="494514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2400" b="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494514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2400" b="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494514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7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2400" b="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32" name="Table 31"/>
              <p:cNvGraphicFramePr>
                <a:graphicFrameLocks noGrp="1"/>
              </p:cNvGraphicFramePr>
              <p:nvPr/>
            </p:nvGraphicFramePr>
            <p:xfrm>
              <a:off x="5561060" y="4352178"/>
              <a:ext cx="1461384" cy="148354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87128"/>
                    <a:gridCol w="487128"/>
                    <a:gridCol w="487128"/>
                  </a:tblGrid>
                  <a:tr h="49466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</a:blipFill>
                      </a:tcPr>
                    </a:tc>
                  </a:tr>
                  <a:tr h="49466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</a:blipFill>
                      </a:tcPr>
                    </a:tc>
                  </a:tr>
                  <a:tr h="49403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graphicFrame>
        <p:nvGraphicFramePr>
          <p:cNvPr id="33" name="Table 32"/>
          <p:cNvGraphicFramePr>
            <a:graphicFrameLocks noGrp="1"/>
          </p:cNvGraphicFramePr>
          <p:nvPr/>
        </p:nvGraphicFramePr>
        <p:xfrm>
          <a:off x="9402963" y="4117987"/>
          <a:ext cx="1950544" cy="19519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6"/>
                <a:gridCol w="487636"/>
                <a:gridCol w="487636"/>
                <a:gridCol w="487636"/>
              </a:tblGrid>
              <a:tr h="487981"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87981"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87981"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87981"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/>
        </p:nvGraphicFramePr>
        <p:xfrm>
          <a:off x="741290" y="3628785"/>
          <a:ext cx="2927964" cy="29303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994"/>
                <a:gridCol w="487994"/>
                <a:gridCol w="487994"/>
                <a:gridCol w="487994"/>
                <a:gridCol w="487994"/>
                <a:gridCol w="487994"/>
              </a:tblGrid>
              <a:tr h="488388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88388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88388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88388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88388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88388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1317721" y="1085654"/>
          <a:ext cx="1775103" cy="17729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1701"/>
                <a:gridCol w="591701"/>
                <a:gridCol w="591701"/>
              </a:tblGrid>
              <a:tr h="59099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9099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90997"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5404201" y="1085653"/>
          <a:ext cx="1775103" cy="17729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1701"/>
                <a:gridCol w="591701"/>
                <a:gridCol w="591701"/>
              </a:tblGrid>
              <a:tr h="59099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9099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-2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90997"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4326352"/>
              </p:ext>
            </p:extLst>
          </p:nvPr>
        </p:nvGraphicFramePr>
        <p:xfrm>
          <a:off x="8676641" y="973894"/>
          <a:ext cx="2426586" cy="17729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8862"/>
                <a:gridCol w="808862"/>
                <a:gridCol w="808862"/>
              </a:tblGrid>
              <a:tr h="59099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-3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9099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-10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90997"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-3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72145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Convolutional neural network (CNN),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convolutional neural network (CNN), is a network architecture for deep learning which learns directly from data. </a:t>
            </a:r>
            <a:endParaRPr lang="en-US" dirty="0" smtClean="0"/>
          </a:p>
          <a:p>
            <a:r>
              <a:rPr lang="en-US" dirty="0" smtClean="0"/>
              <a:t>CNNs </a:t>
            </a:r>
            <a:r>
              <a:rPr lang="en-US" dirty="0"/>
              <a:t>are particularly useful for finding patterns in images to recognize objects. </a:t>
            </a:r>
            <a:endParaRPr lang="en-US" dirty="0" smtClean="0"/>
          </a:p>
          <a:p>
            <a:r>
              <a:rPr lang="en-US" dirty="0" smtClean="0"/>
              <a:t>They </a:t>
            </a:r>
            <a:r>
              <a:rPr lang="en-US" dirty="0"/>
              <a:t>can also be quite effective for classifying non-image data such as audio, time series, and signal data</a:t>
            </a:r>
            <a:r>
              <a:rPr lang="en-US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17225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CNN Architecture</a:t>
            </a:r>
          </a:p>
        </p:txBody>
      </p:sp>
      <p:graphicFrame>
        <p:nvGraphicFramePr>
          <p:cNvPr id="6" name="Content Placeholder 5"/>
          <p:cNvGraphicFramePr>
            <a:graphicFrameLocks noGrp="1" noChangeAspect="1"/>
          </p:cNvGraphicFramePr>
          <p:nvPr>
            <p:ph idx="1"/>
          </p:nvPr>
        </p:nvGraphicFramePr>
        <p:xfrm>
          <a:off x="685165" y="2180590"/>
          <a:ext cx="10821035" cy="36779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5" r:id="rId3" imgW="10896600" imgH="3703320" progId="Paint.Picture">
                  <p:embed/>
                </p:oleObj>
              </mc:Choice>
              <mc:Fallback>
                <p:oleObj r:id="rId3" imgW="10896600" imgH="370332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85165" y="2180590"/>
                        <a:ext cx="10821035" cy="36779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15835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91</TotalTime>
  <Words>1603</Words>
  <Application>Microsoft Office PowerPoint</Application>
  <PresentationFormat>Custom</PresentationFormat>
  <Paragraphs>620</Paragraphs>
  <Slides>38</Slides>
  <Notes>3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0" baseType="lpstr">
      <vt:lpstr>Office Theme</vt:lpstr>
      <vt:lpstr>Paintbrush Picture</vt:lpstr>
      <vt:lpstr>convolutional neural network (CNN),</vt:lpstr>
      <vt:lpstr>Computer Vision Problems</vt:lpstr>
      <vt:lpstr>Deep Learning on large images</vt:lpstr>
      <vt:lpstr>Computer Vision Problem</vt:lpstr>
      <vt:lpstr>Vertical edge detection examples</vt:lpstr>
      <vt:lpstr>Vertical and Horizontal Edge Detection</vt:lpstr>
      <vt:lpstr>Learning to detect edges</vt:lpstr>
      <vt:lpstr>Convolutional neural network (CNN),</vt:lpstr>
      <vt:lpstr>CNN Architecture</vt:lpstr>
      <vt:lpstr>CNN Architecture</vt:lpstr>
      <vt:lpstr>CNN Architecture</vt:lpstr>
      <vt:lpstr>CNN Architecture</vt:lpstr>
      <vt:lpstr>Layers used to build CNN </vt:lpstr>
      <vt:lpstr>Convolutional layer </vt:lpstr>
      <vt:lpstr>Kernel or Filter or Feature Detectors </vt:lpstr>
      <vt:lpstr>Stride </vt:lpstr>
      <vt:lpstr>Padding </vt:lpstr>
      <vt:lpstr>Summary of convolutions</vt:lpstr>
      <vt:lpstr>Example</vt:lpstr>
      <vt:lpstr>Multiple filters</vt:lpstr>
      <vt:lpstr>Building blocks of CNN</vt:lpstr>
      <vt:lpstr>Building blocks of CNN</vt:lpstr>
      <vt:lpstr>Pooling layer/Subsampling layer</vt:lpstr>
      <vt:lpstr>Pooling layer: Max pooling n=4x4, filter 2x2, stride=2</vt:lpstr>
      <vt:lpstr>Pooling layer: Max pooling</vt:lpstr>
      <vt:lpstr>Pooling layer: MAX pooling, Average pooling</vt:lpstr>
      <vt:lpstr>Summary of pooling layer</vt:lpstr>
      <vt:lpstr>Fully-connected layer</vt:lpstr>
      <vt:lpstr>Flatten </vt:lpstr>
      <vt:lpstr>Fully connected layers</vt:lpstr>
      <vt:lpstr>Intermediate representation</vt:lpstr>
      <vt:lpstr>Intermediate representation</vt:lpstr>
      <vt:lpstr>CNN</vt:lpstr>
      <vt:lpstr>NN vs CNN</vt:lpstr>
      <vt:lpstr>Convolutional layer</vt:lpstr>
      <vt:lpstr>Convolutional layer</vt:lpstr>
      <vt:lpstr>Convolutional Layer</vt:lpstr>
      <vt:lpstr>Putting it together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CNN</dc:title>
  <dc:creator>bushra rashid</dc:creator>
  <cp:lastModifiedBy>92321</cp:lastModifiedBy>
  <cp:revision>26</cp:revision>
  <dcterms:created xsi:type="dcterms:W3CDTF">2024-05-07T07:12:45Z</dcterms:created>
  <dcterms:modified xsi:type="dcterms:W3CDTF">2024-05-13T10:43:35Z</dcterms:modified>
</cp:coreProperties>
</file>